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02" r:id="rId2"/>
    <p:sldId id="265" r:id="rId3"/>
    <p:sldId id="263" r:id="rId4"/>
    <p:sldId id="321" r:id="rId5"/>
    <p:sldId id="272" r:id="rId6"/>
    <p:sldId id="270" r:id="rId7"/>
    <p:sldId id="281" r:id="rId8"/>
    <p:sldId id="283" r:id="rId9"/>
    <p:sldId id="312" r:id="rId10"/>
    <p:sldId id="313" r:id="rId11"/>
    <p:sldId id="314" r:id="rId12"/>
    <p:sldId id="315" r:id="rId13"/>
    <p:sldId id="316" r:id="rId14"/>
    <p:sldId id="317" r:id="rId15"/>
    <p:sldId id="282" r:id="rId16"/>
    <p:sldId id="278" r:id="rId17"/>
    <p:sldId id="266" r:id="rId18"/>
    <p:sldId id="267" r:id="rId19"/>
    <p:sldId id="268" r:id="rId20"/>
    <p:sldId id="269" r:id="rId21"/>
    <p:sldId id="284" r:id="rId22"/>
    <p:sldId id="285" r:id="rId23"/>
    <p:sldId id="280" r:id="rId24"/>
    <p:sldId id="279" r:id="rId25"/>
    <p:sldId id="318" r:id="rId26"/>
    <p:sldId id="319" r:id="rId27"/>
    <p:sldId id="320" r:id="rId28"/>
    <p:sldId id="271" r:id="rId29"/>
    <p:sldId id="273" r:id="rId30"/>
    <p:sldId id="274" r:id="rId31"/>
    <p:sldId id="275" r:id="rId32"/>
    <p:sldId id="290" r:id="rId33"/>
    <p:sldId id="289" r:id="rId34"/>
    <p:sldId id="303" r:id="rId35"/>
    <p:sldId id="304" r:id="rId36"/>
    <p:sldId id="300" r:id="rId37"/>
    <p:sldId id="297" r:id="rId38"/>
    <p:sldId id="277" r:id="rId39"/>
    <p:sldId id="276" r:id="rId40"/>
    <p:sldId id="299" r:id="rId41"/>
    <p:sldId id="286" r:id="rId42"/>
    <p:sldId id="291" r:id="rId43"/>
    <p:sldId id="292" r:id="rId44"/>
    <p:sldId id="293" r:id="rId45"/>
    <p:sldId id="288" r:id="rId46"/>
    <p:sldId id="294" r:id="rId47"/>
    <p:sldId id="287" r:id="rId48"/>
    <p:sldId id="296" r:id="rId49"/>
    <p:sldId id="295" r:id="rId50"/>
    <p:sldId id="305" r:id="rId51"/>
    <p:sldId id="306" r:id="rId52"/>
    <p:sldId id="307" r:id="rId53"/>
    <p:sldId id="308" r:id="rId54"/>
    <p:sldId id="309" r:id="rId55"/>
    <p:sldId id="311" r:id="rId56"/>
    <p:sldId id="31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7" autoAdjust="0"/>
    <p:restoredTop sz="94659" autoAdjust="0"/>
  </p:normalViewPr>
  <p:slideViewPr>
    <p:cSldViewPr>
      <p:cViewPr varScale="1">
        <p:scale>
          <a:sx n="122" d="100"/>
          <a:sy n="122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7E972-3C63-45B0-A80B-25741AC771EB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642D6-C05D-4229-AE85-8234D6980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42D6-C05D-4229-AE85-8234D698075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5D8A-4215-413A-BCC6-45570C027096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51DF-2323-4893-8CA5-66406DC0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692696"/>
            <a:ext cx="40324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APER</a:t>
            </a:r>
            <a:endParaRPr lang="ru-RU" sz="8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1328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 параллельного программирования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</a:t>
            </a: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5229200"/>
            <a:ext cx="18722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2060"/>
                </a:solidFill>
              </a:rPr>
              <a:t>2017 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3068960"/>
            <a:ext cx="33843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С.Р. 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Вартанов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к.ф.-м.н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620688"/>
            <a:ext cx="396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Инструкции параллельных стартов</a:t>
            </a:r>
            <a:r>
              <a:rPr lang="en-US" dirty="0" smtClean="0"/>
              <a:t> (2)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bl1,bl2,...,blk - список дескрипторов вызова блоков команд</a:t>
            </a:r>
            <a:r>
              <a:rPr lang="en-US" sz="1400" dirty="0" smtClean="0"/>
              <a:t> (</a:t>
            </a:r>
            <a:r>
              <a:rPr lang="ru-RU" sz="1400" dirty="0" smtClean="0"/>
              <a:t>процедур</a:t>
            </a:r>
            <a:r>
              <a:rPr lang="en-US" sz="1400" dirty="0" smtClean="0"/>
              <a:t>)</a:t>
            </a:r>
            <a:r>
              <a:rPr lang="ru-RU" sz="1400" dirty="0" smtClean="0"/>
              <a:t>, имеющие следующие возможные формы:</a:t>
            </a:r>
            <a:endParaRPr lang="en-US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форма  </a:t>
            </a:r>
            <a:r>
              <a:rPr lang="en-US" sz="1400" dirty="0" smtClean="0"/>
              <a:t>MPMD:</a:t>
            </a:r>
            <a:endParaRPr lang="ru-RU" sz="1400" dirty="0" smtClean="0"/>
          </a:p>
          <a:p>
            <a:r>
              <a:rPr lang="ru-RU" sz="1400" dirty="0" smtClean="0"/>
              <a:t> &lt;указатель блока &gt;[( [ &lt;параметр 1&gt;, &lt;параметр 2&gt;,  .  .  . , &lt;параметр N&gt; ] ) ]</a:t>
            </a:r>
          </a:p>
          <a:p>
            <a:endParaRPr lang="en-US" sz="1400" dirty="0" smtClean="0"/>
          </a:p>
          <a:p>
            <a:r>
              <a:rPr lang="ru-RU" sz="1400" dirty="0" smtClean="0"/>
              <a:t> либо</a:t>
            </a:r>
            <a:r>
              <a:rPr lang="en-US" sz="1400" dirty="0" smtClean="0"/>
              <a:t> </a:t>
            </a:r>
            <a:r>
              <a:rPr lang="ru-RU" sz="1400" dirty="0" smtClean="0"/>
              <a:t>(форма </a:t>
            </a:r>
            <a:r>
              <a:rPr lang="en-US" sz="1400" dirty="0" smtClean="0"/>
              <a:t>MPSD</a:t>
            </a:r>
            <a:r>
              <a:rPr lang="ru-RU" sz="1400" dirty="0" smtClean="0"/>
              <a:t>)</a:t>
            </a:r>
            <a:r>
              <a:rPr lang="en-US" sz="1400" dirty="0" smtClean="0"/>
              <a:t>: </a:t>
            </a:r>
            <a:endParaRPr lang="ru-RU" sz="1400" dirty="0" smtClean="0"/>
          </a:p>
          <a:p>
            <a:r>
              <a:rPr lang="ru-RU" sz="1400" dirty="0" smtClean="0"/>
              <a:t> (&lt;указатель блока 1 &gt; , &lt;указатель блока 2 &gt;,  .  .  . , &lt;указатель блока K &gt;)</a:t>
            </a:r>
          </a:p>
          <a:p>
            <a:r>
              <a:rPr lang="en-US" sz="1400" dirty="0" smtClean="0"/>
              <a:t>                    </a:t>
            </a:r>
            <a:r>
              <a:rPr lang="ru-RU" sz="1400" dirty="0" smtClean="0"/>
              <a:t> </a:t>
            </a:r>
            <a:r>
              <a:rPr lang="en-US" sz="1400" dirty="0" smtClean="0"/>
              <a:t>                                                                                </a:t>
            </a:r>
            <a:r>
              <a:rPr lang="ru-RU" sz="1400" dirty="0" smtClean="0"/>
              <a:t>( &lt;параметр 1&gt;, &lt;параметр 2&gt;,  .  .  . , &lt;параметр N&gt; )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либо (форма </a:t>
            </a:r>
            <a:r>
              <a:rPr lang="en-US" sz="1400" dirty="0" smtClean="0"/>
              <a:t>SPMD</a:t>
            </a:r>
            <a:r>
              <a:rPr lang="ru-RU" sz="1400" dirty="0" smtClean="0"/>
              <a:t>)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r>
              <a:rPr lang="ru-RU" sz="1400" dirty="0" smtClean="0"/>
              <a:t> &lt;указатель блока&gt;</a:t>
            </a:r>
            <a:r>
              <a:rPr lang="en-US" sz="1400" dirty="0" smtClean="0"/>
              <a:t> </a:t>
            </a:r>
            <a:r>
              <a:rPr lang="ru-RU" sz="1400" dirty="0" smtClean="0"/>
              <a:t>( &lt;параметр 1</a:t>
            </a:r>
            <a:r>
              <a:rPr lang="en-US" sz="1400" dirty="0" smtClean="0"/>
              <a:t>,1</a:t>
            </a:r>
            <a:r>
              <a:rPr lang="ru-RU" sz="1400" dirty="0" smtClean="0"/>
              <a:t>&gt;, &lt;параметр </a:t>
            </a:r>
            <a:r>
              <a:rPr lang="en-US" sz="1400" dirty="0" smtClean="0"/>
              <a:t>1,</a:t>
            </a:r>
            <a:r>
              <a:rPr lang="ru-RU" sz="1400" dirty="0" smtClean="0"/>
              <a:t>2&gt;,  .  .  . , &lt;параметр </a:t>
            </a:r>
            <a:r>
              <a:rPr lang="en-US" sz="1400" dirty="0" smtClean="0"/>
              <a:t>1,</a:t>
            </a:r>
            <a:r>
              <a:rPr lang="ru-RU" sz="1400" dirty="0" smtClean="0"/>
              <a:t>N&gt; ) </a:t>
            </a:r>
            <a:r>
              <a:rPr lang="en-US" sz="1400" dirty="0" smtClean="0"/>
              <a:t> … </a:t>
            </a:r>
          </a:p>
          <a:p>
            <a:r>
              <a:rPr lang="en-US" sz="1400" dirty="0" smtClean="0"/>
              <a:t>                                     </a:t>
            </a:r>
            <a:r>
              <a:rPr lang="ru-RU" sz="1400" dirty="0" smtClean="0"/>
              <a:t>( &lt;параметр </a:t>
            </a:r>
            <a:r>
              <a:rPr lang="en-US" sz="1400" dirty="0" smtClean="0"/>
              <a:t>M,</a:t>
            </a:r>
            <a:r>
              <a:rPr lang="ru-RU" sz="1400" dirty="0" smtClean="0"/>
              <a:t>1&gt;, &lt;параметр </a:t>
            </a:r>
            <a:r>
              <a:rPr lang="en-US" sz="1400" dirty="0" smtClean="0"/>
              <a:t>M,</a:t>
            </a:r>
            <a:r>
              <a:rPr lang="ru-RU" sz="1400" dirty="0" smtClean="0"/>
              <a:t>2&gt;,  .  .  . , &lt;параметр </a:t>
            </a:r>
            <a:r>
              <a:rPr lang="en-US" sz="1400" dirty="0" smtClean="0"/>
              <a:t>M,</a:t>
            </a:r>
            <a:r>
              <a:rPr lang="ru-RU" sz="1400" dirty="0" smtClean="0"/>
              <a:t>N&gt; )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форма  </a:t>
            </a:r>
            <a:r>
              <a:rPr lang="en-US" sz="1400" dirty="0" smtClean="0"/>
              <a:t>MPMD:</a:t>
            </a:r>
            <a:endParaRPr lang="ru-RU" sz="1400" dirty="0" smtClean="0"/>
          </a:p>
          <a:p>
            <a:r>
              <a:rPr lang="en-US" sz="1400" b="1" dirty="0" smtClean="0"/>
              <a:t>do synch</a:t>
            </a:r>
            <a:r>
              <a:rPr lang="en-US" sz="1400" dirty="0" smtClean="0"/>
              <a:t> proc1(  x1, x2 ), proc1( y1, y2 ), proc2(), proc3, proc4( a, b, c, d)</a:t>
            </a:r>
            <a:endParaRPr lang="ru-RU" sz="1400" dirty="0" smtClean="0"/>
          </a:p>
          <a:p>
            <a:r>
              <a:rPr lang="ru-RU" sz="1400" dirty="0" smtClean="0"/>
              <a:t>Параллельный старт перечисленных процедурных блоков.  </a:t>
            </a:r>
            <a:r>
              <a:rPr lang="en-US" sz="1400" dirty="0" smtClean="0"/>
              <a:t>proc1 </a:t>
            </a:r>
            <a:r>
              <a:rPr lang="ru-RU" sz="1400" dirty="0" smtClean="0"/>
              <a:t>стартует дважды с разными параметрами.</a:t>
            </a:r>
            <a:r>
              <a:rPr lang="en-US" sz="1400" dirty="0" smtClean="0"/>
              <a:t> </a:t>
            </a:r>
            <a:r>
              <a:rPr lang="ru-RU" sz="1400" dirty="0" smtClean="0"/>
              <a:t>Процедура, из которой произошел вызов,  останавливается до завершения запущенных.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форма </a:t>
            </a:r>
            <a:r>
              <a:rPr lang="en-US" sz="1400" dirty="0" smtClean="0"/>
              <a:t>MPSD: </a:t>
            </a:r>
            <a:endParaRPr lang="ru-RU" sz="1400" dirty="0" smtClean="0"/>
          </a:p>
          <a:p>
            <a:r>
              <a:rPr lang="en-US" sz="1400" b="1" dirty="0" smtClean="0"/>
              <a:t>do </a:t>
            </a:r>
            <a:r>
              <a:rPr lang="en-US" sz="1400" b="1" dirty="0" err="1" smtClean="0"/>
              <a:t>asynch</a:t>
            </a:r>
            <a:r>
              <a:rPr lang="en-US" sz="1400" dirty="0" smtClean="0"/>
              <a:t> (proc1</a:t>
            </a:r>
            <a:r>
              <a:rPr lang="ru-RU" sz="1400" dirty="0" smtClean="0"/>
              <a:t>, </a:t>
            </a:r>
            <a:r>
              <a:rPr lang="en-US" sz="1400" dirty="0" smtClean="0"/>
              <a:t>proc2</a:t>
            </a:r>
            <a:r>
              <a:rPr lang="ru-RU" sz="1400" dirty="0" smtClean="0"/>
              <a:t>, </a:t>
            </a:r>
            <a:r>
              <a:rPr lang="en-US" sz="1400" dirty="0" smtClean="0"/>
              <a:t>proc3 </a:t>
            </a:r>
            <a:r>
              <a:rPr lang="ru-RU" sz="1400" dirty="0" smtClean="0"/>
              <a:t>)</a:t>
            </a:r>
            <a:r>
              <a:rPr lang="en-US" sz="1400" dirty="0" smtClean="0"/>
              <a:t> ( x1, x2, x3 )</a:t>
            </a:r>
            <a:endParaRPr lang="ru-RU" sz="1400" dirty="0" smtClean="0"/>
          </a:p>
          <a:p>
            <a:r>
              <a:rPr lang="ru-RU" sz="1400" dirty="0" smtClean="0"/>
              <a:t>Параллельный старт </a:t>
            </a:r>
            <a:r>
              <a:rPr lang="en-US" sz="1400" dirty="0" smtClean="0"/>
              <a:t>proc1</a:t>
            </a:r>
            <a:r>
              <a:rPr lang="ru-RU" sz="1400" dirty="0" smtClean="0"/>
              <a:t>, </a:t>
            </a:r>
            <a:r>
              <a:rPr lang="en-US" sz="1400" dirty="0" smtClean="0"/>
              <a:t>proc2</a:t>
            </a:r>
            <a:r>
              <a:rPr lang="ru-RU" sz="1400" dirty="0" smtClean="0"/>
              <a:t>, </a:t>
            </a:r>
            <a:r>
              <a:rPr lang="en-US" sz="1400" dirty="0" smtClean="0"/>
              <a:t>proc3</a:t>
            </a:r>
            <a:r>
              <a:rPr lang="ru-RU" sz="1400" dirty="0" smtClean="0"/>
              <a:t> с общим параметрическим полем</a:t>
            </a:r>
          </a:p>
          <a:p>
            <a:endParaRPr lang="en-US" sz="1400" dirty="0" smtClean="0"/>
          </a:p>
          <a:p>
            <a:r>
              <a:rPr lang="ru-RU" sz="1400" dirty="0" smtClean="0"/>
              <a:t>форма </a:t>
            </a:r>
            <a:r>
              <a:rPr lang="en-US" sz="1400" dirty="0" smtClean="0"/>
              <a:t>SPMD:</a:t>
            </a:r>
            <a:endParaRPr lang="ru-RU" sz="1400" dirty="0" smtClean="0"/>
          </a:p>
          <a:p>
            <a:r>
              <a:rPr lang="en-US" sz="1400" b="1" dirty="0" smtClean="0"/>
              <a:t>do </a:t>
            </a:r>
            <a:r>
              <a:rPr lang="en-US" sz="1400" b="1" dirty="0" err="1" smtClean="0"/>
              <a:t>asych</a:t>
            </a:r>
            <a:r>
              <a:rPr lang="ru-RU" sz="1400" dirty="0" smtClean="0"/>
              <a:t> </a:t>
            </a:r>
            <a:r>
              <a:rPr lang="en-US" sz="1400" dirty="0" smtClean="0"/>
              <a:t>  proc1 (  x1, x2 ) ( y1, y2 ) ( z1, z2 )</a:t>
            </a:r>
          </a:p>
          <a:p>
            <a:r>
              <a:rPr lang="ru-RU" sz="1400" dirty="0" smtClean="0"/>
              <a:t>Параллельный старт процедуры </a:t>
            </a:r>
            <a:r>
              <a:rPr lang="en-US" sz="1400" dirty="0" smtClean="0"/>
              <a:t> proc1 </a:t>
            </a:r>
            <a:r>
              <a:rPr lang="ru-RU" sz="1400" dirty="0" smtClean="0"/>
              <a:t>с параметрами </a:t>
            </a:r>
            <a:r>
              <a:rPr lang="en-US" sz="1400" dirty="0" smtClean="0"/>
              <a:t>(  x1, x2 ), (  y1, y2 )</a:t>
            </a:r>
            <a:r>
              <a:rPr lang="ru-RU" sz="1400" dirty="0" smtClean="0"/>
              <a:t>,</a:t>
            </a:r>
            <a:r>
              <a:rPr lang="en-US" sz="1400" dirty="0" smtClean="0"/>
              <a:t> (  z1, z2 ).</a:t>
            </a:r>
          </a:p>
          <a:p>
            <a:r>
              <a:rPr lang="ru-RU" sz="1400" dirty="0" smtClean="0"/>
              <a:t> </a:t>
            </a:r>
            <a:endParaRPr lang="en-US" sz="1400" dirty="0" smtClean="0"/>
          </a:p>
          <a:p>
            <a:r>
              <a:rPr lang="ru-RU" sz="1400" dirty="0" smtClean="0"/>
              <a:t>Возможны  смешанные записи</a:t>
            </a:r>
            <a:r>
              <a:rPr lang="en-US" sz="1400" dirty="0" smtClean="0"/>
              <a:t>:</a:t>
            </a:r>
          </a:p>
          <a:p>
            <a:r>
              <a:rPr lang="en-US" sz="1400" b="1" dirty="0" smtClean="0"/>
              <a:t>do </a:t>
            </a:r>
            <a:r>
              <a:rPr lang="en-US" sz="1400" b="1" dirty="0" err="1" smtClean="0"/>
              <a:t>asych</a:t>
            </a:r>
            <a:r>
              <a:rPr lang="ru-RU" sz="1400" dirty="0" smtClean="0"/>
              <a:t> </a:t>
            </a:r>
            <a:r>
              <a:rPr lang="en-US" sz="1400" dirty="0" smtClean="0"/>
              <a:t> (proc1</a:t>
            </a:r>
            <a:r>
              <a:rPr lang="ru-RU" sz="1400" dirty="0" smtClean="0"/>
              <a:t>, </a:t>
            </a:r>
            <a:r>
              <a:rPr lang="en-US" sz="1400" dirty="0" smtClean="0"/>
              <a:t>proc2</a:t>
            </a:r>
            <a:r>
              <a:rPr lang="ru-RU" sz="1400" dirty="0" smtClean="0"/>
              <a:t>, </a:t>
            </a:r>
            <a:r>
              <a:rPr lang="en-US" sz="1400" dirty="0" smtClean="0"/>
              <a:t>proc3 </a:t>
            </a:r>
            <a:r>
              <a:rPr lang="ru-RU" sz="1400" dirty="0" smtClean="0"/>
              <a:t>)</a:t>
            </a:r>
            <a:r>
              <a:rPr lang="en-US" sz="1400" dirty="0" smtClean="0"/>
              <a:t> ( x1, x2, x3 ) , proc4 (  x1, x2 ) ( y1, y2 ) ( z1, z2 ), proc5 (), =&gt;</a:t>
            </a:r>
          </a:p>
          <a:p>
            <a:r>
              <a:rPr lang="en-US" sz="1400" dirty="0" smtClean="0"/>
              <a:t>                   proc2( a, b, c), (proc6</a:t>
            </a:r>
            <a:r>
              <a:rPr lang="ru-RU" sz="1400" dirty="0" smtClean="0"/>
              <a:t>, </a:t>
            </a:r>
            <a:r>
              <a:rPr lang="en-US" sz="1400" dirty="0" smtClean="0"/>
              <a:t>proc7 </a:t>
            </a:r>
            <a:r>
              <a:rPr lang="ru-RU" sz="1400" dirty="0" smtClean="0"/>
              <a:t>)</a:t>
            </a:r>
            <a:r>
              <a:rPr lang="en-US" sz="1400" dirty="0" smtClean="0"/>
              <a:t> ( x4, x5, x6 )</a:t>
            </a:r>
          </a:p>
          <a:p>
            <a:endParaRPr lang="en-US" sz="1400" dirty="0" smtClean="0"/>
          </a:p>
          <a:p>
            <a:r>
              <a:rPr lang="ru-RU" sz="1400" dirty="0" smtClean="0"/>
              <a:t>При </a:t>
            </a:r>
            <a:r>
              <a:rPr lang="en-US" sz="1400" b="1" dirty="0" smtClean="0"/>
              <a:t>do synch</a:t>
            </a:r>
            <a:r>
              <a:rPr lang="en-US" sz="1400" dirty="0" smtClean="0"/>
              <a:t> </a:t>
            </a:r>
            <a:r>
              <a:rPr lang="ru-RU" sz="1400" dirty="0" smtClean="0"/>
              <a:t>процедура, из которой осуществляется вызов, не останавливает в ожидании завершения вызванных, продолжает исполняться.</a:t>
            </a:r>
          </a:p>
          <a:p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620688"/>
            <a:ext cx="54006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Примеры инструкций параллельных стартов.          (1)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20688"/>
            <a:ext cx="20162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Предписания.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988840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Наличие </a:t>
            </a:r>
            <a:r>
              <a:rPr lang="en-US" sz="1400" b="1" dirty="0" smtClean="0"/>
              <a:t>EXT </a:t>
            </a:r>
            <a:r>
              <a:rPr lang="ru-RU" sz="1400" dirty="0" smtClean="0"/>
              <a:t>предписывает запуск новой копии виртуальной машины </a:t>
            </a:r>
            <a:r>
              <a:rPr lang="en-US" sz="1400" dirty="0" smtClean="0"/>
              <a:t>Caper </a:t>
            </a:r>
            <a:r>
              <a:rPr lang="ru-RU" sz="1400" dirty="0" smtClean="0"/>
              <a:t>в новом потоке ОС (на новом ядре, по возможности) и исполнения описанной группы параллельных процессов в запущенной </a:t>
            </a:r>
            <a:r>
              <a:rPr lang="en-US" sz="1400" dirty="0" smtClean="0"/>
              <a:t>VM Caper.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ru-RU" sz="1400" dirty="0" smtClean="0"/>
              <a:t>Наличие </a:t>
            </a:r>
            <a:r>
              <a:rPr lang="en-US" sz="1400" b="1" dirty="0" smtClean="0"/>
              <a:t>INN</a:t>
            </a:r>
            <a:r>
              <a:rPr lang="ru-RU" sz="1400" b="1" dirty="0" smtClean="0"/>
              <a:t> </a:t>
            </a:r>
            <a:r>
              <a:rPr lang="ru-RU" sz="1400" dirty="0" smtClean="0"/>
              <a:t>предписывает исполнять псевдопараллельные процессы</a:t>
            </a:r>
            <a:r>
              <a:rPr lang="en-US" sz="1400" dirty="0" smtClean="0"/>
              <a:t> </a:t>
            </a:r>
            <a:r>
              <a:rPr lang="ru-RU" sz="1400" dirty="0" smtClean="0"/>
              <a:t>на текущей виртуальной машины.</a:t>
            </a:r>
          </a:p>
          <a:p>
            <a:endParaRPr lang="ru-RU" sz="1400" dirty="0" smtClean="0"/>
          </a:p>
          <a:p>
            <a:r>
              <a:rPr lang="ru-RU" sz="1400" dirty="0" smtClean="0"/>
              <a:t>Если </a:t>
            </a:r>
            <a:r>
              <a:rPr lang="en-US" sz="1400" dirty="0" smtClean="0"/>
              <a:t>EXT </a:t>
            </a:r>
            <a:r>
              <a:rPr lang="ru-RU" sz="1400" dirty="0" smtClean="0"/>
              <a:t>или </a:t>
            </a:r>
            <a:r>
              <a:rPr lang="en-US" sz="1400" dirty="0" smtClean="0"/>
              <a:t>INN </a:t>
            </a:r>
            <a:r>
              <a:rPr lang="ru-RU" sz="1400" dirty="0" smtClean="0"/>
              <a:t>опущены, то </a:t>
            </a:r>
            <a:r>
              <a:rPr lang="en-US" sz="1400" dirty="0" smtClean="0"/>
              <a:t>Caper VM </a:t>
            </a:r>
            <a:r>
              <a:rPr lang="ru-RU" sz="1400" dirty="0" smtClean="0"/>
              <a:t>сама выбирает режим запуска, в том числе часть процессов может быть запущено на текущей </a:t>
            </a:r>
            <a:r>
              <a:rPr lang="en-US" sz="1400" dirty="0" smtClean="0"/>
              <a:t>VM</a:t>
            </a:r>
            <a:r>
              <a:rPr lang="ru-RU" sz="1400" dirty="0" smtClean="0"/>
              <a:t>, а часть – на новой запущенной. 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620688"/>
            <a:ext cx="396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Массовые параллельные старты.  (1)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82809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</a:t>
            </a:r>
            <a:r>
              <a:rPr lang="en-US" sz="1400" dirty="0" smtClean="0"/>
              <a:t>Caper </a:t>
            </a:r>
            <a:r>
              <a:rPr lang="ru-RU" sz="1400" dirty="0" smtClean="0"/>
              <a:t>существуют средства </a:t>
            </a:r>
            <a:r>
              <a:rPr lang="ru-RU" sz="1400" dirty="0" err="1" smtClean="0"/>
              <a:t>прототипирования</a:t>
            </a:r>
            <a:r>
              <a:rPr lang="ru-RU" sz="1400" dirty="0" smtClean="0"/>
              <a:t> блоков-процедур с т. н.  Двойственной интерпретацией</a:t>
            </a:r>
            <a:r>
              <a:rPr lang="en-US" sz="1400" dirty="0" smtClean="0"/>
              <a:t>: </a:t>
            </a:r>
            <a:r>
              <a:rPr lang="ru-RU" sz="1400" dirty="0" smtClean="0"/>
              <a:t>и в качестве прототипа процедур, и в качестве структур с частично скрытыми и преопределенными членами.</a:t>
            </a:r>
          </a:p>
          <a:p>
            <a:r>
              <a:rPr lang="ru-RU" sz="1400" dirty="0" smtClean="0"/>
              <a:t>Тем самым позволяется создание реального дескриптора процедуры в качестве структуры данных с возможностью вызова с ее помощью реального блока.</a:t>
            </a:r>
          </a:p>
          <a:p>
            <a:endParaRPr lang="ru-RU" sz="1400" dirty="0" smtClean="0"/>
          </a:p>
          <a:p>
            <a:r>
              <a:rPr lang="en-US" sz="1400" b="1" dirty="0" smtClean="0"/>
              <a:t>prototype</a:t>
            </a:r>
            <a:r>
              <a:rPr lang="ru-RU" sz="1400" dirty="0" smtClean="0"/>
              <a:t> &lt;описатель блока&gt; {, &lt;описатель блока&gt; . . . }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В &lt;описатель блока&gt; задается имя не реального блока, а класса блоков - процедур. На данное имя может опираться реальное определение блока.</a:t>
            </a:r>
          </a:p>
          <a:p>
            <a:endParaRPr lang="ru-RU" sz="1400" dirty="0" smtClean="0"/>
          </a:p>
          <a:p>
            <a:r>
              <a:rPr lang="en-US" sz="1400" b="1" dirty="0" smtClean="0"/>
              <a:t>prototype</a:t>
            </a:r>
            <a:r>
              <a:rPr lang="en-US" sz="1400" dirty="0" smtClean="0"/>
              <a:t> &lt;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&gt; ADDITIVE ( &lt;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&gt; x, y )</a:t>
            </a:r>
            <a:endParaRPr lang="ru-RU" sz="1400" dirty="0" smtClean="0"/>
          </a:p>
          <a:p>
            <a:r>
              <a:rPr lang="en-US" sz="1400" dirty="0" smtClean="0"/>
              <a:t>  </a:t>
            </a:r>
            <a:endParaRPr lang="ru-RU" sz="1400" dirty="0" smtClean="0"/>
          </a:p>
          <a:p>
            <a:r>
              <a:rPr lang="ru-RU" sz="1400" dirty="0" smtClean="0"/>
              <a:t>Создавая переменную</a:t>
            </a:r>
            <a:endParaRPr lang="en-US" sz="1400" dirty="0" smtClean="0"/>
          </a:p>
          <a:p>
            <a:r>
              <a:rPr lang="en-US" sz="1400" b="1" dirty="0" smtClean="0"/>
              <a:t>private</a:t>
            </a:r>
            <a:r>
              <a:rPr lang="en-US" sz="1400" dirty="0" smtClean="0"/>
              <a:t> &lt;ADDITIVE&gt; </a:t>
            </a:r>
            <a:r>
              <a:rPr lang="en-US" sz="1400" dirty="0" err="1" smtClean="0"/>
              <a:t>myProcedure</a:t>
            </a:r>
            <a:r>
              <a:rPr lang="en-US" sz="1400" dirty="0" smtClean="0"/>
              <a:t> </a:t>
            </a:r>
          </a:p>
          <a:p>
            <a:r>
              <a:rPr lang="ru-RU" sz="1400" dirty="0" smtClean="0"/>
              <a:t>Можно осуществлять вызов</a:t>
            </a:r>
            <a:r>
              <a:rPr lang="en-US" sz="1400" dirty="0" smtClean="0"/>
              <a:t>:</a:t>
            </a:r>
          </a:p>
          <a:p>
            <a:r>
              <a:rPr lang="en-US" sz="1400" dirty="0" err="1" smtClean="0"/>
              <a:t>myProcedure</a:t>
            </a:r>
            <a:r>
              <a:rPr lang="en-US" sz="1400" dirty="0" smtClean="0"/>
              <a:t>( 10, 20 )   </a:t>
            </a:r>
          </a:p>
          <a:p>
            <a:endParaRPr lang="en-US" sz="1400" dirty="0" smtClean="0"/>
          </a:p>
          <a:p>
            <a:r>
              <a:rPr lang="ru-RU" sz="1400" dirty="0" smtClean="0"/>
              <a:t>или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myProcedure.x</a:t>
            </a:r>
            <a:r>
              <a:rPr lang="en-US" sz="1400" dirty="0" smtClean="0"/>
              <a:t> := 10</a:t>
            </a:r>
          </a:p>
          <a:p>
            <a:r>
              <a:rPr lang="en-US" sz="1400" dirty="0" err="1" smtClean="0"/>
              <a:t>myProcedure.y</a:t>
            </a:r>
            <a:r>
              <a:rPr lang="en-US" sz="1400" dirty="0" smtClean="0"/>
              <a:t> := 20</a:t>
            </a:r>
            <a:endParaRPr lang="ru-RU" sz="1400" dirty="0" smtClean="0"/>
          </a:p>
          <a:p>
            <a:r>
              <a:rPr lang="en-US" sz="1400" dirty="0" err="1" smtClean="0"/>
              <a:t>myProcedure</a:t>
            </a:r>
            <a:r>
              <a:rPr lang="en-US" sz="1400" dirty="0" smtClean="0"/>
              <a:t>()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85689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Используя прототипы можно создать массивы</a:t>
            </a:r>
            <a:r>
              <a:rPr lang="en-US" sz="1400" dirty="0" smtClean="0"/>
              <a:t>:</a:t>
            </a:r>
            <a:r>
              <a:rPr lang="ru-RU" sz="1400" dirty="0" smtClean="0"/>
              <a:t> </a:t>
            </a:r>
          </a:p>
          <a:p>
            <a:r>
              <a:rPr lang="en-US" sz="1400" b="1" dirty="0" smtClean="0"/>
              <a:t>build private </a:t>
            </a:r>
            <a:r>
              <a:rPr lang="en-US" sz="1400" dirty="0" smtClean="0"/>
              <a:t>&lt;ADDITIVE&gt;[1000] </a:t>
            </a:r>
            <a:r>
              <a:rPr lang="en-US" sz="1400" dirty="0" err="1" smtClean="0"/>
              <a:t>arrOfProc</a:t>
            </a:r>
            <a:r>
              <a:rPr lang="ru-RU" sz="1400" dirty="0" smtClean="0"/>
              <a:t>1</a:t>
            </a:r>
          </a:p>
          <a:p>
            <a:r>
              <a:rPr lang="ru-RU" sz="1400" dirty="0" smtClean="0"/>
              <a:t>или</a:t>
            </a:r>
          </a:p>
          <a:p>
            <a:r>
              <a:rPr lang="en-US" sz="1400" b="1" dirty="0" smtClean="0"/>
              <a:t>build private </a:t>
            </a:r>
            <a:r>
              <a:rPr lang="en-US" sz="1400" dirty="0" smtClean="0"/>
              <a:t>&lt;ADDITIVE&gt;[] </a:t>
            </a:r>
            <a:r>
              <a:rPr lang="en-US" sz="1400" dirty="0" err="1" smtClean="0"/>
              <a:t>arrOfProc</a:t>
            </a:r>
            <a:r>
              <a:rPr lang="ru-RU" sz="1400" dirty="0" smtClean="0"/>
              <a:t>2( </a:t>
            </a:r>
            <a:r>
              <a:rPr lang="en-US" sz="1400" dirty="0" err="1" smtClean="0"/>
              <a:t>someNumber</a:t>
            </a:r>
            <a:r>
              <a:rPr lang="ru-RU" sz="1400" dirty="0" smtClean="0"/>
              <a:t>) с динамически определяемым числом.</a:t>
            </a:r>
          </a:p>
          <a:p>
            <a:r>
              <a:rPr lang="ru-RU" sz="1400" dirty="0" smtClean="0"/>
              <a:t>Инициализировав элементы структур из массивов</a:t>
            </a:r>
            <a:r>
              <a:rPr lang="en-US" sz="1400" dirty="0" smtClean="0"/>
              <a:t> </a:t>
            </a:r>
            <a:r>
              <a:rPr lang="ru-RU" sz="1400" dirty="0" smtClean="0"/>
              <a:t>можно осуществить одновременный запуск всех</a:t>
            </a:r>
          </a:p>
          <a:p>
            <a:r>
              <a:rPr lang="ru-RU" sz="1400" dirty="0" smtClean="0"/>
              <a:t>необходимых процессов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dirty="0" smtClean="0"/>
              <a:t>do synch array</a:t>
            </a:r>
            <a:r>
              <a:rPr lang="en-US" sz="1400" dirty="0" smtClean="0"/>
              <a:t> </a:t>
            </a:r>
            <a:r>
              <a:rPr lang="en-US" sz="1400" dirty="0" err="1" smtClean="0"/>
              <a:t>arrOfProc</a:t>
            </a:r>
            <a:r>
              <a:rPr lang="ru-RU" sz="1400" dirty="0" smtClean="0"/>
              <a:t>1</a:t>
            </a:r>
            <a:r>
              <a:rPr lang="en-US" sz="1400" dirty="0" smtClean="0"/>
              <a:t>, arrOfProc2</a:t>
            </a:r>
          </a:p>
          <a:p>
            <a:endParaRPr lang="en-US" sz="1400" dirty="0" smtClean="0"/>
          </a:p>
          <a:p>
            <a:r>
              <a:rPr lang="ru-RU" sz="1400" dirty="0" smtClean="0"/>
              <a:t>Пример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private</a:t>
            </a:r>
            <a:r>
              <a:rPr lang="en-US" sz="1400" dirty="0" smtClean="0"/>
              <a:t> &lt;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&gt;  </a:t>
            </a:r>
            <a:r>
              <a:rPr lang="en-US" sz="1400" dirty="0" err="1" smtClean="0"/>
              <a:t>i</a:t>
            </a:r>
            <a:r>
              <a:rPr lang="en-US" sz="1400" dirty="0" smtClean="0"/>
              <a:t> := 0</a:t>
            </a:r>
          </a:p>
          <a:p>
            <a:r>
              <a:rPr lang="ru-RU" sz="1400" dirty="0" smtClean="0"/>
              <a:t>   </a:t>
            </a:r>
            <a:r>
              <a:rPr lang="en-US" sz="1400" b="1" dirty="0" smtClean="0"/>
              <a:t>while</a:t>
            </a:r>
            <a:r>
              <a:rPr lang="en-US" sz="1400" dirty="0" smtClean="0"/>
              <a:t> (</a:t>
            </a:r>
            <a:r>
              <a:rPr lang="en-US" sz="1400" dirty="0" err="1" smtClean="0"/>
              <a:t>i</a:t>
            </a:r>
            <a:r>
              <a:rPr lang="en-US" sz="1400" dirty="0" smtClean="0"/>
              <a:t>+=1) &lt;=1000</a:t>
            </a:r>
          </a:p>
          <a:p>
            <a:r>
              <a:rPr lang="en-US" sz="1400" dirty="0" smtClean="0"/>
              <a:t>       </a:t>
            </a:r>
            <a:r>
              <a:rPr lang="en-US" sz="1400" dirty="0" err="1" smtClean="0"/>
              <a:t>arrOfProc</a:t>
            </a:r>
            <a:r>
              <a:rPr lang="ru-RU" sz="1400" dirty="0" smtClean="0"/>
              <a:t>1</a:t>
            </a:r>
            <a:r>
              <a:rPr lang="en-US" sz="1400" dirty="0" smtClean="0"/>
              <a:t>[ </a:t>
            </a:r>
            <a:r>
              <a:rPr lang="en-US" sz="1400" dirty="0" err="1" smtClean="0"/>
              <a:t>i</a:t>
            </a:r>
            <a:r>
              <a:rPr lang="en-US" sz="1400" dirty="0" smtClean="0"/>
              <a:t> ].x := </a:t>
            </a:r>
            <a:r>
              <a:rPr lang="en-US" sz="1400" dirty="0" err="1" smtClean="0"/>
              <a:t>i</a:t>
            </a:r>
            <a:r>
              <a:rPr lang="en-US" sz="1400" dirty="0" smtClean="0"/>
              <a:t> * 5</a:t>
            </a:r>
          </a:p>
          <a:p>
            <a:r>
              <a:rPr lang="en-US" sz="1400" dirty="0" smtClean="0"/>
              <a:t>       </a:t>
            </a:r>
            <a:r>
              <a:rPr lang="en-US" sz="1400" dirty="0" err="1" smtClean="0"/>
              <a:t>arrOfProc</a:t>
            </a:r>
            <a:r>
              <a:rPr lang="ru-RU" sz="1400" dirty="0" smtClean="0"/>
              <a:t>1</a:t>
            </a:r>
            <a:r>
              <a:rPr lang="en-US" sz="1400" dirty="0" smtClean="0"/>
              <a:t>[ </a:t>
            </a:r>
            <a:r>
              <a:rPr lang="en-US" sz="1400" dirty="0" err="1" smtClean="0"/>
              <a:t>i</a:t>
            </a:r>
            <a:r>
              <a:rPr lang="en-US" sz="1400" dirty="0" smtClean="0"/>
              <a:t> ].y := (i+1) * 3 </a:t>
            </a:r>
          </a:p>
          <a:p>
            <a:r>
              <a:rPr lang="en-US" sz="1400" dirty="0" smtClean="0"/>
              <a:t>   </a:t>
            </a:r>
            <a:r>
              <a:rPr lang="en-US" sz="1400" b="1" dirty="0" err="1" smtClean="0"/>
              <a:t>endw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dirty="0" smtClean="0"/>
              <a:t>   </a:t>
            </a:r>
            <a:r>
              <a:rPr lang="en-US" sz="1400" dirty="0" err="1" smtClean="0"/>
              <a:t>i</a:t>
            </a:r>
            <a:r>
              <a:rPr lang="en-US" sz="1400" dirty="0" smtClean="0"/>
              <a:t> := 0</a:t>
            </a:r>
          </a:p>
          <a:p>
            <a:r>
              <a:rPr lang="en-US" sz="1400" dirty="0" smtClean="0"/>
              <a:t>  </a:t>
            </a:r>
            <a:r>
              <a:rPr lang="ru-RU" sz="1400" dirty="0" smtClean="0"/>
              <a:t> </a:t>
            </a:r>
            <a:r>
              <a:rPr lang="en-US" sz="1400" b="1" dirty="0" smtClean="0"/>
              <a:t>while</a:t>
            </a:r>
            <a:r>
              <a:rPr lang="en-US" sz="1400" dirty="0" smtClean="0"/>
              <a:t> (</a:t>
            </a:r>
            <a:r>
              <a:rPr lang="en-US" sz="1400" dirty="0" err="1" smtClean="0"/>
              <a:t>i</a:t>
            </a:r>
            <a:r>
              <a:rPr lang="en-US" sz="1400" dirty="0" smtClean="0"/>
              <a:t>+=1) &lt;=</a:t>
            </a:r>
            <a:r>
              <a:rPr lang="en-US" sz="1400" dirty="0" err="1" smtClean="0"/>
              <a:t>someNumber</a:t>
            </a:r>
            <a:endParaRPr lang="en-US" sz="1400" dirty="0" smtClean="0"/>
          </a:p>
          <a:p>
            <a:r>
              <a:rPr lang="en-US" sz="1400" dirty="0" smtClean="0"/>
              <a:t>       arrOfProc2[ </a:t>
            </a:r>
            <a:r>
              <a:rPr lang="en-US" sz="1400" dirty="0" err="1" smtClean="0"/>
              <a:t>i</a:t>
            </a:r>
            <a:r>
              <a:rPr lang="en-US" sz="1400" dirty="0" smtClean="0"/>
              <a:t> ].x := </a:t>
            </a:r>
            <a:r>
              <a:rPr lang="en-US" sz="1400" dirty="0" err="1" smtClean="0"/>
              <a:t>i</a:t>
            </a:r>
            <a:r>
              <a:rPr lang="en-US" sz="1400" dirty="0" smtClean="0"/>
              <a:t> * 3</a:t>
            </a:r>
          </a:p>
          <a:p>
            <a:r>
              <a:rPr lang="en-US" sz="1400" dirty="0" smtClean="0"/>
              <a:t>       arrOfProc2[ </a:t>
            </a:r>
            <a:r>
              <a:rPr lang="en-US" sz="1400" dirty="0" err="1" smtClean="0"/>
              <a:t>i</a:t>
            </a:r>
            <a:r>
              <a:rPr lang="en-US" sz="1400" dirty="0" smtClean="0"/>
              <a:t> ].y := (i+10) * 5 </a:t>
            </a:r>
          </a:p>
          <a:p>
            <a:r>
              <a:rPr lang="en-US" sz="1400" dirty="0" smtClean="0"/>
              <a:t>   </a:t>
            </a:r>
            <a:r>
              <a:rPr lang="en-US" sz="1400" b="1" dirty="0" err="1" smtClean="0"/>
              <a:t>endw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*  </a:t>
            </a:r>
            <a:r>
              <a:rPr lang="ru-RU" sz="1400" dirty="0" smtClean="0"/>
              <a:t>В данном случае запуск по массивам осуществляется раздельно</a:t>
            </a:r>
            <a:endParaRPr lang="en-US" sz="1400" dirty="0" smtClean="0"/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do </a:t>
            </a:r>
            <a:r>
              <a:rPr lang="en-US" sz="1400" b="1" dirty="0" err="1" smtClean="0"/>
              <a:t>asynch</a:t>
            </a:r>
            <a:r>
              <a:rPr lang="en-US" sz="1400" b="1" dirty="0" smtClean="0"/>
              <a:t> array</a:t>
            </a:r>
            <a:r>
              <a:rPr lang="en-US" sz="1400" dirty="0" smtClean="0"/>
              <a:t> </a:t>
            </a:r>
            <a:r>
              <a:rPr lang="en-US" sz="1400" dirty="0" err="1" smtClean="0"/>
              <a:t>arrOfProc</a:t>
            </a:r>
            <a:r>
              <a:rPr lang="ru-RU" sz="1400" dirty="0" smtClean="0"/>
              <a:t>1</a:t>
            </a:r>
            <a:endParaRPr lang="en-US" sz="1400" dirty="0" smtClean="0"/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do </a:t>
            </a:r>
            <a:r>
              <a:rPr lang="en-US" sz="1400" b="1" dirty="0" err="1" smtClean="0"/>
              <a:t>asynch</a:t>
            </a:r>
            <a:r>
              <a:rPr lang="en-US" sz="1400" b="1" dirty="0" smtClean="0"/>
              <a:t> array</a:t>
            </a:r>
            <a:r>
              <a:rPr lang="en-US" sz="1400" dirty="0" smtClean="0"/>
              <a:t> arrOfProc2</a:t>
            </a:r>
          </a:p>
          <a:p>
            <a:r>
              <a:rPr lang="en-US" sz="1400" dirty="0" smtClean="0"/>
              <a:t> 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620688"/>
            <a:ext cx="396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Массовые параллельные старты.  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484784"/>
            <a:ext cx="60486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Синхронный параллельный старт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1224136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&lt;</a:t>
            </a:r>
            <a:r>
              <a:rPr lang="ru-RU" sz="1400" dirty="0" smtClean="0">
                <a:solidFill>
                  <a:srgbClr val="FF0000"/>
                </a:solidFill>
              </a:rPr>
              <a:t>Старт с ожиданием завершения</a:t>
            </a:r>
            <a:r>
              <a:rPr lang="en-US" sz="1400" dirty="0" smtClean="0">
                <a:solidFill>
                  <a:srgbClr val="FF0000"/>
                </a:solidFill>
              </a:rPr>
              <a:t>&gt;</a:t>
            </a:r>
          </a:p>
          <a:p>
            <a:pPr algn="ctr"/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852936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оединительная линия уступом 10"/>
          <p:cNvCxnSpPr>
            <a:endCxn id="22" idx="0"/>
          </p:cNvCxnSpPr>
          <p:nvPr/>
        </p:nvCxnSpPr>
        <p:spPr>
          <a:xfrm>
            <a:off x="1403648" y="2348880"/>
            <a:ext cx="2736304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10"/>
          <p:cNvCxnSpPr>
            <a:endCxn id="30" idx="0"/>
          </p:cNvCxnSpPr>
          <p:nvPr/>
        </p:nvCxnSpPr>
        <p:spPr>
          <a:xfrm>
            <a:off x="1403648" y="2348880"/>
            <a:ext cx="4248472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cxnSp>
        <p:nvCxnSpPr>
          <p:cNvPr id="11" name="Shape 10"/>
          <p:cNvCxnSpPr>
            <a:endCxn id="5" idx="0"/>
          </p:cNvCxnSpPr>
          <p:nvPr/>
        </p:nvCxnSpPr>
        <p:spPr>
          <a:xfrm>
            <a:off x="1403648" y="2348880"/>
            <a:ext cx="1440160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7744" y="2852936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1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844824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2852936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63888" y="2852936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2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2852936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4048" y="2852936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P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99792" y="4221088"/>
            <a:ext cx="60486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Асинхронный параллельный старт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259632" y="620688"/>
            <a:ext cx="741682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Параллельный старт с ожиданием и без ожидания завершения запущенных параллельных процедур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23528" y="4797152"/>
            <a:ext cx="1224136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&lt;</a:t>
            </a:r>
            <a:r>
              <a:rPr lang="ru-RU" sz="1400" dirty="0" smtClean="0">
                <a:solidFill>
                  <a:srgbClr val="FF0000"/>
                </a:solidFill>
              </a:rPr>
              <a:t>Старт без ожидания завершения</a:t>
            </a:r>
            <a:r>
              <a:rPr lang="en-US" sz="1400" dirty="0" smtClean="0">
                <a:solidFill>
                  <a:srgbClr val="FF0000"/>
                </a:solidFill>
              </a:rPr>
              <a:t>&gt;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endParaRPr lang="en-US" sz="1400" dirty="0" smtClean="0">
              <a:solidFill>
                <a:srgbClr val="FF0000"/>
              </a:solidFill>
            </a:endParaRP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55776" y="5589240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Соединительная линия уступом 10"/>
          <p:cNvCxnSpPr>
            <a:endCxn id="62" idx="0"/>
          </p:cNvCxnSpPr>
          <p:nvPr/>
        </p:nvCxnSpPr>
        <p:spPr>
          <a:xfrm>
            <a:off x="1403648" y="5085184"/>
            <a:ext cx="2736304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10"/>
          <p:cNvCxnSpPr>
            <a:endCxn id="64" idx="0"/>
          </p:cNvCxnSpPr>
          <p:nvPr/>
        </p:nvCxnSpPr>
        <p:spPr>
          <a:xfrm>
            <a:off x="1403648" y="5085184"/>
            <a:ext cx="4248472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99992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cxnSp>
        <p:nvCxnSpPr>
          <p:cNvPr id="59" name="Shape 58"/>
          <p:cNvCxnSpPr>
            <a:endCxn id="55" idx="0"/>
          </p:cNvCxnSpPr>
          <p:nvPr/>
        </p:nvCxnSpPr>
        <p:spPr>
          <a:xfrm>
            <a:off x="1403648" y="5085184"/>
            <a:ext cx="1440160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67744" y="5589240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1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3528" y="4509120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51920" y="5589240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563888" y="5589240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2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364088" y="5589240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5004048" y="5589240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P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899592" y="57332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484784"/>
            <a:ext cx="60486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Параллельный старт с прямым перечислением процедур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0"/>
            <a:ext cx="64807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636912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оединительная линия уступом 10"/>
          <p:cNvCxnSpPr>
            <a:endCxn id="22" idx="0"/>
          </p:cNvCxnSpPr>
          <p:nvPr/>
        </p:nvCxnSpPr>
        <p:spPr>
          <a:xfrm>
            <a:off x="1259632" y="2132856"/>
            <a:ext cx="2160240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10"/>
          <p:cNvCxnSpPr>
            <a:endCxn id="30" idx="0"/>
          </p:cNvCxnSpPr>
          <p:nvPr/>
        </p:nvCxnSpPr>
        <p:spPr>
          <a:xfrm>
            <a:off x="1259632" y="2132856"/>
            <a:ext cx="3672408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9912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cxnSp>
        <p:nvCxnSpPr>
          <p:cNvPr id="11" name="Shape 10"/>
          <p:cNvCxnSpPr>
            <a:endCxn id="5" idx="0"/>
          </p:cNvCxnSpPr>
          <p:nvPr/>
        </p:nvCxnSpPr>
        <p:spPr>
          <a:xfrm>
            <a:off x="1187624" y="2132856"/>
            <a:ext cx="936104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47664" y="263691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1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988840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2636912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43808" y="263691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2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4008" y="2636912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3968" y="263691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P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35" name="Соединительная линия уступом 10"/>
          <p:cNvCxnSpPr/>
          <p:nvPr/>
        </p:nvCxnSpPr>
        <p:spPr>
          <a:xfrm>
            <a:off x="1331640" y="4941168"/>
            <a:ext cx="3168352" cy="504056"/>
          </a:xfrm>
          <a:prstGeom prst="bentConnector3">
            <a:avLst>
              <a:gd name="adj1" fmla="val 99899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10"/>
          <p:cNvCxnSpPr/>
          <p:nvPr/>
        </p:nvCxnSpPr>
        <p:spPr>
          <a:xfrm>
            <a:off x="1331640" y="4941168"/>
            <a:ext cx="5328592" cy="504056"/>
          </a:xfrm>
          <a:prstGeom prst="bentConnector3">
            <a:avLst>
              <a:gd name="adj1" fmla="val 9996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hape 36"/>
          <p:cNvCxnSpPr/>
          <p:nvPr/>
        </p:nvCxnSpPr>
        <p:spPr>
          <a:xfrm>
            <a:off x="1259632" y="4941168"/>
            <a:ext cx="1224136" cy="504056"/>
          </a:xfrm>
          <a:prstGeom prst="bentConnector3">
            <a:avLst>
              <a:gd name="adj1" fmla="val 9956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39552" y="4725144"/>
            <a:ext cx="64807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51520" y="47971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63688" y="4797152"/>
            <a:ext cx="136815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Массив структур-дескрипторов 1</a:t>
            </a:r>
            <a:endParaRPr lang="ru-RU" sz="1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79912" y="4797152"/>
            <a:ext cx="136815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Массив структур-дескрипторов 2</a:t>
            </a:r>
            <a:endParaRPr lang="ru-RU" sz="12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68144" y="4797152"/>
            <a:ext cx="144016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Массив структур-дескрипторов </a:t>
            </a:r>
            <a:r>
              <a:rPr lang="en-US" sz="1200" dirty="0" smtClean="0"/>
              <a:t>N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148064" y="50131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627784" y="4221088"/>
            <a:ext cx="60486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Массовый параллельный старт по массивам дескрипторов 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259632" y="620688"/>
            <a:ext cx="741682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Две формы параллельного старта</a:t>
            </a:r>
            <a:r>
              <a:rPr lang="en-US" dirty="0" smtClean="0"/>
              <a:t>: </a:t>
            </a:r>
            <a:r>
              <a:rPr lang="ru-RU" dirty="0" smtClean="0"/>
              <a:t>групповая с прямым перечислением и массовый параллельный по массивам дескрипторов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86409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996952"/>
            <a:ext cx="86409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hape 8"/>
          <p:cNvCxnSpPr>
            <a:endCxn id="7" idx="0"/>
          </p:cNvCxnSpPr>
          <p:nvPr/>
        </p:nvCxnSpPr>
        <p:spPr>
          <a:xfrm>
            <a:off x="1403648" y="2492896"/>
            <a:ext cx="1296144" cy="504056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endCxn id="12" idx="0"/>
          </p:cNvCxnSpPr>
          <p:nvPr/>
        </p:nvCxnSpPr>
        <p:spPr>
          <a:xfrm>
            <a:off x="2339752" y="2492896"/>
            <a:ext cx="2592288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99992" y="2996952"/>
            <a:ext cx="8640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оединительная линия уступом 10"/>
          <p:cNvCxnSpPr>
            <a:endCxn id="17" idx="0"/>
          </p:cNvCxnSpPr>
          <p:nvPr/>
        </p:nvCxnSpPr>
        <p:spPr>
          <a:xfrm>
            <a:off x="1403648" y="2492896"/>
            <a:ext cx="6264696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236296" y="2996952"/>
            <a:ext cx="86409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940152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63688" y="263691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Параметры</a:t>
            </a:r>
            <a:r>
              <a:rPr lang="en-US" sz="1200" dirty="0" smtClean="0"/>
              <a:t>:   x1, x2,  . . . , </a:t>
            </a:r>
            <a:r>
              <a:rPr lang="en-US" sz="1200" dirty="0" err="1" smtClean="0"/>
              <a:t>xK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6" y="263691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Параметры</a:t>
            </a:r>
            <a:r>
              <a:rPr lang="en-US" sz="1200" dirty="0" smtClean="0"/>
              <a:t>:   y1, y2,  . . . , </a:t>
            </a:r>
            <a:r>
              <a:rPr lang="en-US" sz="1200" dirty="0" err="1" smtClean="0"/>
              <a:t>yM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263691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Параметры</a:t>
            </a:r>
            <a:r>
              <a:rPr lang="en-US" sz="1200" dirty="0" smtClean="0"/>
              <a:t>:   z1, z2,  . . . , </a:t>
            </a:r>
            <a:r>
              <a:rPr lang="en-US" sz="1200" dirty="0" err="1" smtClean="0"/>
              <a:t>zN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8144" y="620688"/>
            <a:ext cx="28083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Схема  </a:t>
            </a:r>
            <a:r>
              <a:rPr lang="en-US" dirty="0" smtClean="0"/>
              <a:t>MPMD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051720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1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3968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2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0272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P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2060848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0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86409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140968"/>
            <a:ext cx="864096" cy="2448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оединительная линия уступом 10"/>
          <p:cNvCxnSpPr>
            <a:endCxn id="7" idx="0"/>
          </p:cNvCxnSpPr>
          <p:nvPr/>
        </p:nvCxnSpPr>
        <p:spPr>
          <a:xfrm>
            <a:off x="1403648" y="2492896"/>
            <a:ext cx="3600400" cy="6480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572000" y="3140968"/>
            <a:ext cx="8640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10"/>
          <p:cNvCxnSpPr>
            <a:endCxn id="9" idx="0"/>
          </p:cNvCxnSpPr>
          <p:nvPr/>
        </p:nvCxnSpPr>
        <p:spPr>
          <a:xfrm>
            <a:off x="1403648" y="2492896"/>
            <a:ext cx="6264696" cy="6480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236296" y="3140968"/>
            <a:ext cx="86409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40152" y="53012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cxnSp>
        <p:nvCxnSpPr>
          <p:cNvPr id="40" name="Shape 39"/>
          <p:cNvCxnSpPr>
            <a:endCxn id="4" idx="0"/>
          </p:cNvCxnSpPr>
          <p:nvPr/>
        </p:nvCxnSpPr>
        <p:spPr>
          <a:xfrm>
            <a:off x="1403648" y="2492896"/>
            <a:ext cx="1368152" cy="6480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411760" y="2348880"/>
            <a:ext cx="3672408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Общие параметры</a:t>
            </a:r>
            <a:r>
              <a:rPr lang="en-US" dirty="0" smtClean="0"/>
              <a:t>:   x1, x2,  . . . , </a:t>
            </a:r>
            <a:r>
              <a:rPr lang="en-US" dirty="0" err="1" smtClean="0"/>
              <a:t>xN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868144" y="620688"/>
            <a:ext cx="28083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Схема  </a:t>
            </a:r>
            <a:r>
              <a:rPr lang="en-US" dirty="0" smtClean="0"/>
              <a:t>MPSD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123728" y="3140968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1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5976" y="3140968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2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20272" y="3140968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P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528" y="2060848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0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86409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996952"/>
            <a:ext cx="8640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Shape 4"/>
          <p:cNvCxnSpPr>
            <a:endCxn id="4" idx="0"/>
          </p:cNvCxnSpPr>
          <p:nvPr/>
        </p:nvCxnSpPr>
        <p:spPr>
          <a:xfrm>
            <a:off x="1403648" y="2492896"/>
            <a:ext cx="1296144" cy="504056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10"/>
          <p:cNvCxnSpPr>
            <a:endCxn id="7" idx="0"/>
          </p:cNvCxnSpPr>
          <p:nvPr/>
        </p:nvCxnSpPr>
        <p:spPr>
          <a:xfrm>
            <a:off x="2339752" y="2492896"/>
            <a:ext cx="2592288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499992" y="2996952"/>
            <a:ext cx="8640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10"/>
          <p:cNvCxnSpPr>
            <a:endCxn id="9" idx="0"/>
          </p:cNvCxnSpPr>
          <p:nvPr/>
        </p:nvCxnSpPr>
        <p:spPr>
          <a:xfrm>
            <a:off x="1403648" y="2492896"/>
            <a:ext cx="6264696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236296" y="2996952"/>
            <a:ext cx="8640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40152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263691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Параметры</a:t>
            </a:r>
            <a:r>
              <a:rPr lang="en-US" sz="1200" dirty="0" smtClean="0"/>
              <a:t>:   x1, x2,  . . . , </a:t>
            </a:r>
            <a:r>
              <a:rPr lang="en-US" sz="1200" dirty="0" err="1" smtClean="0"/>
              <a:t>xK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263691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Параметры</a:t>
            </a:r>
            <a:r>
              <a:rPr lang="en-US" sz="1200" dirty="0" smtClean="0"/>
              <a:t>:   y1, y2,  . . . , </a:t>
            </a:r>
            <a:r>
              <a:rPr lang="en-US" sz="1200" dirty="0" err="1" smtClean="0"/>
              <a:t>yM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263691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Параметры</a:t>
            </a:r>
            <a:r>
              <a:rPr lang="en-US" sz="1200" dirty="0" smtClean="0"/>
              <a:t>:   z1, z2,  . . . , </a:t>
            </a:r>
            <a:r>
              <a:rPr lang="en-US" sz="1200" dirty="0" err="1" smtClean="0"/>
              <a:t>zN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20688"/>
            <a:ext cx="28083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Схема  </a:t>
            </a:r>
            <a:r>
              <a:rPr lang="en-US" dirty="0" smtClean="0"/>
              <a:t>SPMD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A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A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A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060848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0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620688"/>
            <a:ext cx="19442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25689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Капер - CAPER (</a:t>
            </a:r>
            <a:r>
              <a:rPr lang="en-US" sz="1600" dirty="0" smtClean="0"/>
              <a:t>Caper</a:t>
            </a:r>
            <a:r>
              <a:rPr lang="ru-RU" sz="1600" dirty="0" smtClean="0"/>
              <a:t>) – язык параллельного программирования, название которого образовано аббревиатурой от </a:t>
            </a:r>
            <a:r>
              <a:rPr lang="en-US" sz="1600" dirty="0" smtClean="0"/>
              <a:t>dynamic </a:t>
            </a:r>
            <a:r>
              <a:rPr lang="en-US" sz="1600" dirty="0" err="1" smtClean="0"/>
              <a:t>Compilable</a:t>
            </a:r>
            <a:r>
              <a:rPr lang="ru-RU" sz="1600" dirty="0" smtClean="0"/>
              <a:t>, </a:t>
            </a:r>
            <a:r>
              <a:rPr lang="en-US" sz="1600" dirty="0" smtClean="0"/>
              <a:t>Asynchronous</a:t>
            </a:r>
            <a:r>
              <a:rPr lang="ru-RU" sz="1600" dirty="0" smtClean="0"/>
              <a:t>, </a:t>
            </a:r>
            <a:r>
              <a:rPr lang="en-US" sz="1600" dirty="0" smtClean="0"/>
              <a:t>Parallel</a:t>
            </a:r>
            <a:r>
              <a:rPr lang="ru-RU" sz="1600" dirty="0" smtClean="0"/>
              <a:t> </a:t>
            </a:r>
            <a:r>
              <a:rPr lang="ru-RU" sz="1600" dirty="0" err="1" smtClean="0"/>
              <a:t>Events</a:t>
            </a:r>
            <a:r>
              <a:rPr lang="ru-RU" sz="1600" dirty="0" smtClean="0"/>
              <a:t> </a:t>
            </a:r>
            <a:r>
              <a:rPr lang="ru-RU" sz="1600" dirty="0" err="1" smtClean="0"/>
              <a:t>Routines</a:t>
            </a:r>
            <a:r>
              <a:rPr lang="ru-RU" sz="1600" dirty="0" smtClean="0"/>
              <a:t>. Первые версии языка CAPER создавались в 1994 - 1997 гг. для IBM PC.  </a:t>
            </a:r>
          </a:p>
          <a:p>
            <a:r>
              <a:rPr lang="ru-RU" sz="1600" dirty="0" smtClean="0"/>
              <a:t>   Язык CAPER создавался с целью разрешения следующих концептуальных положений программирования: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1.   </a:t>
            </a:r>
            <a:r>
              <a:rPr lang="ru-RU" sz="1600" dirty="0" smtClean="0"/>
              <a:t>Параллельное исполнение элементов структуры программы (процедурные блоки) с поддержкой всех возможных схем инициирования параллельных вычислений</a:t>
            </a:r>
            <a:r>
              <a:rPr lang="en-US" sz="1600" dirty="0" smtClean="0"/>
              <a:t> (SISD, SIMD, MISD, MIMD)</a:t>
            </a:r>
            <a:r>
              <a:rPr lang="ru-RU" sz="1600" dirty="0" smtClean="0"/>
              <a:t>.</a:t>
            </a:r>
          </a:p>
          <a:p>
            <a:pPr marL="342900" indent="-342900"/>
            <a:r>
              <a:rPr lang="en-US" sz="1600" dirty="0" smtClean="0"/>
              <a:t>2.   </a:t>
            </a:r>
            <a:r>
              <a:rPr lang="ru-RU" sz="1600" dirty="0" smtClean="0"/>
              <a:t>Управление процессом параллельных вычислений на основе событий </a:t>
            </a:r>
          </a:p>
          <a:p>
            <a:pPr marL="342900" indent="-342900"/>
            <a:r>
              <a:rPr lang="ru-RU" sz="1600" dirty="0" smtClean="0"/>
              <a:t>       (программирование событиями).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3.   </a:t>
            </a:r>
            <a:r>
              <a:rPr lang="ru-RU" sz="1600" dirty="0" smtClean="0"/>
              <a:t>Структурированность программ с возможностями распределения и локализации ресурсов совместной обработки параллельными процессами.</a:t>
            </a:r>
          </a:p>
          <a:p>
            <a:r>
              <a:rPr lang="ru-RU" sz="1600" dirty="0" smtClean="0"/>
              <a:t>4</a:t>
            </a:r>
            <a:r>
              <a:rPr lang="en-US" sz="1600" dirty="0" smtClean="0"/>
              <a:t>.   </a:t>
            </a:r>
            <a:r>
              <a:rPr lang="ru-RU" sz="1600" dirty="0" smtClean="0"/>
              <a:t>Структурированность программ с возможностью динамического </a:t>
            </a:r>
          </a:p>
          <a:p>
            <a:pPr marL="342900" indent="-342900"/>
            <a:r>
              <a:rPr lang="ru-RU" sz="1600" dirty="0" smtClean="0"/>
              <a:t>       </a:t>
            </a:r>
            <a:r>
              <a:rPr lang="ru-RU" sz="1600" dirty="0" err="1" smtClean="0"/>
              <a:t>самоизменения</a:t>
            </a:r>
            <a:r>
              <a:rPr lang="ru-RU" sz="1600" dirty="0" smtClean="0"/>
              <a:t> и самоорганизации.</a:t>
            </a:r>
          </a:p>
          <a:p>
            <a:pPr marL="342900" indent="-342900"/>
            <a:r>
              <a:rPr lang="ru-RU" sz="1600" dirty="0" smtClean="0"/>
              <a:t>5.   Возможность динамической компоновки исполнимого кода за счет объектных модулей.</a:t>
            </a:r>
          </a:p>
          <a:p>
            <a:pPr marL="342900" indent="-342900"/>
            <a:r>
              <a:rPr lang="ru-RU" sz="1600" dirty="0" smtClean="0"/>
              <a:t>6</a:t>
            </a:r>
            <a:r>
              <a:rPr lang="en-US" sz="1600" dirty="0" smtClean="0"/>
              <a:t>.   </a:t>
            </a:r>
            <a:r>
              <a:rPr lang="ru-RU" sz="1600" dirty="0" smtClean="0"/>
              <a:t>Возможность динамической компиляции и исполнения фрагментов программы. </a:t>
            </a:r>
          </a:p>
          <a:p>
            <a:r>
              <a:rPr lang="ru-RU" sz="1600" dirty="0" smtClean="0"/>
              <a:t> 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86409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996952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Shape 4"/>
          <p:cNvCxnSpPr>
            <a:endCxn id="4" idx="0"/>
          </p:cNvCxnSpPr>
          <p:nvPr/>
        </p:nvCxnSpPr>
        <p:spPr>
          <a:xfrm>
            <a:off x="1403648" y="2492896"/>
            <a:ext cx="864096" cy="504056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10"/>
          <p:cNvCxnSpPr>
            <a:endCxn id="7" idx="0"/>
          </p:cNvCxnSpPr>
          <p:nvPr/>
        </p:nvCxnSpPr>
        <p:spPr>
          <a:xfrm>
            <a:off x="1403648" y="2492896"/>
            <a:ext cx="2304256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2996952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10"/>
          <p:cNvCxnSpPr>
            <a:endCxn id="9" idx="0"/>
          </p:cNvCxnSpPr>
          <p:nvPr/>
        </p:nvCxnSpPr>
        <p:spPr>
          <a:xfrm>
            <a:off x="2123728" y="2492896"/>
            <a:ext cx="6264696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56376" y="2996952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64288" y="33569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620688"/>
            <a:ext cx="60486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Распределение процессов по исполнительным устройствам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1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2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352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N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060848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0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157192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013176"/>
            <a:ext cx="685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013176"/>
            <a:ext cx="685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5937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085184"/>
            <a:ext cx="1036637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5085184"/>
            <a:ext cx="1036637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835696" y="55172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99992" y="5517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452320" y="5517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cxnSp>
        <p:nvCxnSpPr>
          <p:cNvPr id="35" name="Соединительная линия уступом 34"/>
          <p:cNvCxnSpPr>
            <a:stCxn id="4" idx="2"/>
            <a:endCxn id="1029" idx="0"/>
          </p:cNvCxnSpPr>
          <p:nvPr/>
        </p:nvCxnSpPr>
        <p:spPr>
          <a:xfrm rot="16200000" flipH="1">
            <a:off x="1876115" y="4108660"/>
            <a:ext cx="1440160" cy="65690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7" idx="2"/>
            <a:endCxn id="1030" idx="0"/>
          </p:cNvCxnSpPr>
          <p:nvPr/>
        </p:nvCxnSpPr>
        <p:spPr>
          <a:xfrm rot="16200000" flipH="1">
            <a:off x="4651139" y="2773796"/>
            <a:ext cx="1368152" cy="3254623"/>
          </a:xfrm>
          <a:prstGeom prst="bentConnector3">
            <a:avLst>
              <a:gd name="adj1" fmla="val 2524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9" idx="2"/>
          </p:cNvCxnSpPr>
          <p:nvPr/>
        </p:nvCxnSpPr>
        <p:spPr>
          <a:xfrm rot="5400000">
            <a:off x="7668344" y="4365104"/>
            <a:ext cx="1368152" cy="72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3" idx="2"/>
            <a:endCxn id="1026" idx="0"/>
          </p:cNvCxnSpPr>
          <p:nvPr/>
        </p:nvCxnSpPr>
        <p:spPr>
          <a:xfrm rot="16200000" flipH="1">
            <a:off x="538411" y="4006205"/>
            <a:ext cx="1584176" cy="7177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716016" y="2996952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499992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3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58" name="Соединительная линия уступом 10"/>
          <p:cNvCxnSpPr>
            <a:endCxn id="53" idx="0"/>
          </p:cNvCxnSpPr>
          <p:nvPr/>
        </p:nvCxnSpPr>
        <p:spPr>
          <a:xfrm>
            <a:off x="1403648" y="2492896"/>
            <a:ext cx="3708412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52" idx="2"/>
            <a:endCxn id="1027" idx="0"/>
          </p:cNvCxnSpPr>
          <p:nvPr/>
        </p:nvCxnSpPr>
        <p:spPr>
          <a:xfrm rot="5400000">
            <a:off x="4023370" y="3888482"/>
            <a:ext cx="1296144" cy="9532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156176" y="2996952"/>
            <a:ext cx="8640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5940152" y="2996952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4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73" name="Соединительная линия уступом 72"/>
          <p:cNvCxnSpPr>
            <a:stCxn id="63" idx="2"/>
            <a:endCxn id="1029" idx="0"/>
          </p:cNvCxnSpPr>
          <p:nvPr/>
        </p:nvCxnSpPr>
        <p:spPr>
          <a:xfrm rot="5400000">
            <a:off x="4036356" y="2605324"/>
            <a:ext cx="1440160" cy="36635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87624" y="602128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Отдельные компьютеры</a:t>
            </a:r>
            <a:endParaRPr lang="ru-RU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3851920" y="602128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Компьютерные кластеры</a:t>
            </a:r>
            <a:endParaRPr lang="ru-RU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6588224" y="602128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Многопроцессорные системы</a:t>
            </a:r>
            <a:endParaRPr lang="ru-RU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2267744" y="3789040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Указания устройств, исполняющих программные процедуры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620688"/>
            <a:ext cx="18722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Система данных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5256584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Типы данных</a:t>
            </a:r>
            <a:r>
              <a:rPr lang="en-US" sz="1600" u="sng" dirty="0" smtClean="0">
                <a:solidFill>
                  <a:schemeClr val="tx1"/>
                </a:solidFill>
              </a:rPr>
              <a:t>:</a:t>
            </a:r>
            <a:endParaRPr lang="ru-RU" sz="1600" u="sng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420888"/>
            <a:ext cx="5616624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 числовые с фиксированной и с плавающей точкой,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символ и байт,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строка,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массив,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переменная (тип),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место (переменная со статусом),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процедурный блок.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4464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Базовые типы</a:t>
            </a:r>
            <a:r>
              <a:rPr lang="en-US" sz="1400" dirty="0" smtClean="0"/>
              <a:t>:</a:t>
            </a:r>
            <a:endParaRPr lang="ru-RU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1560" y="4293096"/>
            <a:ext cx="4464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Порожденные типы</a:t>
            </a:r>
            <a:r>
              <a:rPr lang="en-US" sz="1400" dirty="0" smtClean="0"/>
              <a:t>:</a:t>
            </a:r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43608" y="4725144"/>
            <a:ext cx="56166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 структуры,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коллекции.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04248" y="620688"/>
            <a:ext cx="18722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Система данных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5256584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Создание данных</a:t>
            </a:r>
            <a:r>
              <a:rPr lang="en-US" sz="1600" u="sng" dirty="0" smtClean="0">
                <a:solidFill>
                  <a:schemeClr val="tx1"/>
                </a:solidFill>
              </a:rPr>
              <a:t>:</a:t>
            </a:r>
            <a:endParaRPr lang="ru-RU" sz="1600" u="sng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56166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 статическое,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динамическое.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3717032"/>
            <a:ext cx="5616624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 публичные (видимые всей программой),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приватные (видимые в процедурном блоке и его </a:t>
            </a:r>
            <a:r>
              <a:rPr lang="ru-RU" sz="1400" dirty="0" err="1" smtClean="0"/>
              <a:t>подблоках</a:t>
            </a:r>
            <a:r>
              <a:rPr lang="ru-RU" sz="1400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 локальные (видимые только в процедурном блоке).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3140968"/>
            <a:ext cx="5256584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Видимость данных</a:t>
            </a:r>
            <a:r>
              <a:rPr lang="en-US" sz="1600" u="sng" dirty="0" smtClean="0">
                <a:solidFill>
                  <a:schemeClr val="tx1"/>
                </a:solidFill>
              </a:rPr>
              <a:t>:</a:t>
            </a:r>
            <a:endParaRPr lang="ru-RU" sz="1600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620688"/>
            <a:ext cx="63367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Массовый параллельный старт по массивам дескрипторов (1)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4581128"/>
            <a:ext cx="2736304" cy="216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Массив структур-дескрипторов 1</a:t>
            </a:r>
            <a:endParaRPr lang="ru-RU" sz="1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4941168"/>
            <a:ext cx="2736304" cy="216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Массив структур-дескрипторов 2</a:t>
            </a:r>
            <a:endParaRPr lang="ru-RU" sz="1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5589240"/>
            <a:ext cx="2736304" cy="216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Массив структур-дескрипторов </a:t>
            </a:r>
            <a:r>
              <a:rPr lang="en-US" sz="1200" dirty="0" smtClean="0"/>
              <a:t>N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187624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4509120"/>
            <a:ext cx="187220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Программное заполнение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5013176"/>
            <a:ext cx="187220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Программное заполнение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5517232"/>
            <a:ext cx="187220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Программное заполнение</a:t>
            </a:r>
            <a:endParaRPr lang="ru-RU" sz="1200" dirty="0"/>
          </a:p>
        </p:txBody>
      </p:sp>
      <p:cxnSp>
        <p:nvCxnSpPr>
          <p:cNvPr id="26" name="Прямая со стрелкой 25"/>
          <p:cNvCxnSpPr>
            <a:stCxn id="22" idx="1"/>
            <a:endCxn id="18" idx="3"/>
          </p:cNvCxnSpPr>
          <p:nvPr/>
        </p:nvCxnSpPr>
        <p:spPr>
          <a:xfrm flipH="1" flipV="1">
            <a:off x="3203848" y="4689140"/>
            <a:ext cx="936104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3" idx="1"/>
            <a:endCxn id="19" idx="3"/>
          </p:cNvCxnSpPr>
          <p:nvPr/>
        </p:nvCxnSpPr>
        <p:spPr>
          <a:xfrm flipH="1" flipV="1">
            <a:off x="3203848" y="5049180"/>
            <a:ext cx="1152128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4" idx="1"/>
            <a:endCxn id="20" idx="3"/>
          </p:cNvCxnSpPr>
          <p:nvPr/>
        </p:nvCxnSpPr>
        <p:spPr>
          <a:xfrm flipH="1" flipV="1">
            <a:off x="3203848" y="5697252"/>
            <a:ext cx="1440160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67544" y="1556792"/>
            <a:ext cx="2448272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Указание процедуры</a:t>
            </a:r>
            <a:endParaRPr lang="ru-RU" sz="1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7544" y="1844824"/>
            <a:ext cx="2448272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Возвращаемое значение</a:t>
            </a:r>
            <a:endParaRPr lang="ru-RU" sz="12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7544" y="2708920"/>
            <a:ext cx="2448272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Параметр 1</a:t>
            </a:r>
            <a:endParaRPr lang="ru-RU" sz="1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7544" y="2132856"/>
            <a:ext cx="2448272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Указание устройства-исполнителя</a:t>
            </a:r>
            <a:endParaRPr lang="ru-RU" sz="12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7544" y="2996952"/>
            <a:ext cx="2448272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Параметр 2</a:t>
            </a:r>
            <a:endParaRPr lang="ru-RU" sz="12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3789040"/>
            <a:ext cx="2448272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Параметр </a:t>
            </a:r>
            <a:r>
              <a:rPr lang="en-US" sz="1200" dirty="0" smtClean="0"/>
              <a:t>N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331640" y="33569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7544" y="2420888"/>
            <a:ext cx="2448272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Квант времени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95536" y="119675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Структура – дескриптор запуска процедуры</a:t>
            </a:r>
            <a:endParaRPr lang="ru-RU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Соединительная линия уступом 10"/>
          <p:cNvCxnSpPr>
            <a:endCxn id="54" idx="0"/>
          </p:cNvCxnSpPr>
          <p:nvPr/>
        </p:nvCxnSpPr>
        <p:spPr>
          <a:xfrm>
            <a:off x="1331640" y="2348880"/>
            <a:ext cx="7020272" cy="5760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10"/>
          <p:cNvCxnSpPr/>
          <p:nvPr/>
        </p:nvCxnSpPr>
        <p:spPr>
          <a:xfrm>
            <a:off x="1331640" y="2348880"/>
            <a:ext cx="4392488" cy="576064"/>
          </a:xfrm>
          <a:prstGeom prst="bentConnector3">
            <a:avLst>
              <a:gd name="adj1" fmla="val 9992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620688"/>
            <a:ext cx="62646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Массовый параллельный старт по массивам дескрипторов (2)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86409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924944"/>
            <a:ext cx="432048" cy="2448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оединительная линия уступом 10"/>
          <p:cNvCxnSpPr>
            <a:endCxn id="45" idx="0"/>
          </p:cNvCxnSpPr>
          <p:nvPr/>
        </p:nvCxnSpPr>
        <p:spPr>
          <a:xfrm>
            <a:off x="1331640" y="2348880"/>
            <a:ext cx="3168352" cy="5760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10"/>
          <p:cNvCxnSpPr>
            <a:endCxn id="52" idx="0"/>
          </p:cNvCxnSpPr>
          <p:nvPr/>
        </p:nvCxnSpPr>
        <p:spPr>
          <a:xfrm>
            <a:off x="1331640" y="2348880"/>
            <a:ext cx="5724128" cy="5760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4168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cxnSp>
        <p:nvCxnSpPr>
          <p:cNvPr id="11" name="Shape 10"/>
          <p:cNvCxnSpPr>
            <a:endCxn id="5" idx="0"/>
          </p:cNvCxnSpPr>
          <p:nvPr/>
        </p:nvCxnSpPr>
        <p:spPr>
          <a:xfrm>
            <a:off x="1331640" y="2348880"/>
            <a:ext cx="864096" cy="5760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9672" y="3068960"/>
            <a:ext cx="115212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Процедура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элемента массива 1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988840"/>
            <a:ext cx="12241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0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55976" y="2204864"/>
            <a:ext cx="144016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Массив структур-дескрипторов 2</a:t>
            </a:r>
            <a:endParaRPr lang="ru-RU" sz="12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20272" y="2204864"/>
            <a:ext cx="144016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Массив структур-дескрипторов </a:t>
            </a:r>
            <a:r>
              <a:rPr lang="en-US" sz="1200" dirty="0" smtClean="0"/>
              <a:t>N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203848" y="2924944"/>
            <a:ext cx="432048" cy="2448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843808" y="3068960"/>
            <a:ext cx="115212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Процедура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элемента массива </a:t>
            </a:r>
            <a:r>
              <a:rPr lang="en-US" sz="1400" dirty="0" smtClean="0">
                <a:solidFill>
                  <a:srgbClr val="002060"/>
                </a:solidFill>
              </a:rPr>
              <a:t>M</a:t>
            </a:r>
            <a:r>
              <a:rPr lang="en-US" sz="800" dirty="0" smtClean="0">
                <a:solidFill>
                  <a:srgbClr val="002060"/>
                </a:solidFill>
              </a:rPr>
              <a:t>1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42" name="Shape 41"/>
          <p:cNvCxnSpPr>
            <a:endCxn id="38" idx="0"/>
          </p:cNvCxnSpPr>
          <p:nvPr/>
        </p:nvCxnSpPr>
        <p:spPr>
          <a:xfrm>
            <a:off x="1331640" y="2348880"/>
            <a:ext cx="2088232" cy="57606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2123728" y="2204864"/>
            <a:ext cx="144016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Массив структур-дескрипторов 1</a:t>
            </a: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2411760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283968" y="2924944"/>
            <a:ext cx="432048" cy="2448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139952" y="3068960"/>
            <a:ext cx="115212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Процедура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элемента массива 1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80112" y="2924944"/>
            <a:ext cx="432048" cy="2448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364088" y="3068960"/>
            <a:ext cx="115212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Процедура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элемента массива </a:t>
            </a:r>
            <a:r>
              <a:rPr lang="en-US" sz="1400" dirty="0" smtClean="0">
                <a:solidFill>
                  <a:srgbClr val="002060"/>
                </a:solidFill>
              </a:rPr>
              <a:t>M</a:t>
            </a:r>
            <a:r>
              <a:rPr lang="en-US" sz="800" dirty="0" smtClean="0">
                <a:solidFill>
                  <a:srgbClr val="002060"/>
                </a:solidFill>
              </a:rPr>
              <a:t>2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39744" y="2924944"/>
            <a:ext cx="432048" cy="2448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588224" y="3068960"/>
            <a:ext cx="115212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Процедура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элемента массива 1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135888" y="2924944"/>
            <a:ext cx="432048" cy="2448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7884368" y="3068960"/>
            <a:ext cx="115212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Процедура</a:t>
            </a:r>
            <a:endParaRPr lang="en-US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элемента массива </a:t>
            </a:r>
            <a:r>
              <a:rPr lang="en-US" sz="1400" dirty="0" smtClean="0">
                <a:solidFill>
                  <a:srgbClr val="002060"/>
                </a:solidFill>
              </a:rPr>
              <a:t>M</a:t>
            </a:r>
            <a:r>
              <a:rPr lang="en-US" sz="800" dirty="0" smtClean="0">
                <a:solidFill>
                  <a:srgbClr val="002060"/>
                </a:solidFill>
              </a:rPr>
              <a:t>N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16016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308304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620688"/>
            <a:ext cx="48965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Динамическая загрузка программных модулей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2809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1400" dirty="0" smtClean="0"/>
              <a:t>Основная инструкция динамической загрузки объектных модулей </a:t>
            </a:r>
            <a:r>
              <a:rPr lang="en-US" sz="1400" dirty="0" smtClean="0"/>
              <a:t>Caper</a:t>
            </a:r>
            <a:r>
              <a:rPr lang="ru-RU" sz="1400" dirty="0" smtClean="0"/>
              <a:t> </a:t>
            </a:r>
            <a:r>
              <a:rPr lang="en-US" sz="1400" dirty="0" smtClean="0"/>
              <a:t>:</a:t>
            </a:r>
          </a:p>
          <a:p>
            <a:endParaRPr lang="ru-RU" sz="1400" dirty="0" smtClean="0"/>
          </a:p>
          <a:p>
            <a:r>
              <a:rPr lang="ru-RU" sz="1400" dirty="0" smtClean="0"/>
              <a:t>   </a:t>
            </a:r>
            <a:r>
              <a:rPr lang="ru-RU" sz="1400" b="1" dirty="0" err="1" smtClean="0"/>
              <a:t>import</a:t>
            </a:r>
            <a:r>
              <a:rPr lang="ru-RU" sz="1400" dirty="0" smtClean="0"/>
              <a:t> [</a:t>
            </a:r>
            <a:r>
              <a:rPr lang="en-US" sz="1400" b="1" dirty="0" smtClean="0"/>
              <a:t>unique</a:t>
            </a:r>
            <a:r>
              <a:rPr lang="ru-RU" sz="1400" dirty="0" smtClean="0"/>
              <a:t>] &lt;указание файла&gt; </a:t>
            </a:r>
            <a:r>
              <a:rPr lang="ru-RU" sz="1400" b="1" dirty="0" err="1" smtClean="0"/>
              <a:t>as</a:t>
            </a:r>
            <a:r>
              <a:rPr lang="ru-RU" sz="1400" dirty="0" smtClean="0"/>
              <a:t> &lt;описание блока&gt;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загружает модуль с внутренним &lt;описание блока&gt;. Один и тот же модуль может быть загружен многократно под разными именами.</a:t>
            </a:r>
          </a:p>
          <a:p>
            <a:r>
              <a:rPr lang="ru-RU" sz="1400" dirty="0" smtClean="0"/>
              <a:t>&lt;описание блока&gt; - либо имя блока, либо, если задан прототип, то </a:t>
            </a:r>
          </a:p>
          <a:p>
            <a:r>
              <a:rPr lang="ru-RU" sz="1400" dirty="0" smtClean="0"/>
              <a:t>после ключевого слова </a:t>
            </a:r>
            <a:r>
              <a:rPr lang="en-US" sz="1400" b="1" dirty="0" smtClean="0"/>
              <a:t>as</a:t>
            </a:r>
            <a:r>
              <a:rPr lang="ru-RU" sz="1400" dirty="0" smtClean="0"/>
              <a:t> может указан прототип блока </a:t>
            </a:r>
          </a:p>
          <a:p>
            <a:r>
              <a:rPr lang="ru-RU" sz="1400" b="1" dirty="0" smtClean="0"/>
              <a:t>‘&lt;’ </a:t>
            </a:r>
            <a:r>
              <a:rPr lang="en-US" sz="1400" b="1" dirty="0" smtClean="0"/>
              <a:t>as</a:t>
            </a:r>
            <a:r>
              <a:rPr lang="en-US" sz="1400" dirty="0" smtClean="0"/>
              <a:t> </a:t>
            </a:r>
            <a:r>
              <a:rPr lang="ru-RU" sz="1400" dirty="0" smtClean="0"/>
              <a:t>&lt;имя блока прототипа&gt; ’&gt;’ &lt;имя блока&gt;.</a:t>
            </a:r>
            <a:endParaRPr lang="en-US" sz="1400" dirty="0" smtClean="0"/>
          </a:p>
          <a:p>
            <a:endParaRPr lang="ru-RU" sz="1400" dirty="0" smtClean="0"/>
          </a:p>
          <a:p>
            <a:r>
              <a:rPr lang="en-US" sz="1400" b="1" dirty="0" smtClean="0"/>
              <a:t>unique</a:t>
            </a:r>
            <a:r>
              <a:rPr lang="en-US" sz="1400" dirty="0" smtClean="0"/>
              <a:t> </a:t>
            </a:r>
            <a:r>
              <a:rPr lang="ru-RU" sz="1400" dirty="0" smtClean="0"/>
              <a:t>предписывает загрузку единственной копии блока &lt;описание блока&gt;. </a:t>
            </a:r>
            <a:r>
              <a:rPr lang="en-US" sz="1400" dirty="0" smtClean="0"/>
              <a:t> </a:t>
            </a:r>
            <a:r>
              <a:rPr lang="ru-RU" sz="1400" dirty="0" smtClean="0"/>
              <a:t>Соответственно,  если указанный модуль уже загружен, то повторной загрузки не произойдет.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i="1" dirty="0" smtClean="0"/>
              <a:t>Пример</a:t>
            </a:r>
            <a:r>
              <a:rPr lang="en-US" sz="1400" i="1" dirty="0" smtClean="0"/>
              <a:t>:</a:t>
            </a:r>
            <a:endParaRPr lang="ru-RU" sz="1400" dirty="0" smtClean="0"/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prototype &lt;</a:t>
            </a:r>
            <a:r>
              <a:rPr lang="en-US" sz="1400" b="1" dirty="0" err="1" smtClean="0"/>
              <a:t>int</a:t>
            </a:r>
            <a:r>
              <a:rPr lang="en-US" sz="1400" b="1" dirty="0" smtClean="0"/>
              <a:t>&gt;</a:t>
            </a:r>
            <a:r>
              <a:rPr lang="en-US" sz="1400" dirty="0" smtClean="0"/>
              <a:t> [] LOADED_MODULE ( &lt;</a:t>
            </a:r>
            <a:r>
              <a:rPr lang="en-US" sz="1400" b="1" dirty="0" err="1" smtClean="0"/>
              <a:t>int</a:t>
            </a:r>
            <a:r>
              <a:rPr lang="en-US" sz="1400" dirty="0" smtClean="0"/>
              <a:t>&gt; parm1, &lt;</a:t>
            </a:r>
            <a:r>
              <a:rPr lang="en-US" sz="1400" b="1" dirty="0" smtClean="0"/>
              <a:t>word</a:t>
            </a:r>
            <a:r>
              <a:rPr lang="en-US" sz="1400" dirty="0" smtClean="0"/>
              <a:t>&gt; parm2 )</a:t>
            </a:r>
            <a:endParaRPr lang="ru-RU" sz="1400" dirty="0" smtClean="0"/>
          </a:p>
          <a:p>
            <a:r>
              <a:rPr lang="ru-RU" sz="1400" dirty="0" smtClean="0"/>
              <a:t>  </a:t>
            </a:r>
          </a:p>
          <a:p>
            <a:r>
              <a:rPr lang="ru-RU" sz="1400" dirty="0" smtClean="0"/>
              <a:t>  </a:t>
            </a:r>
            <a:r>
              <a:rPr lang="en-US" sz="1400" dirty="0" smtClean="0"/>
              <a:t> </a:t>
            </a:r>
            <a:r>
              <a:rPr lang="en-US" sz="1400" b="1" dirty="0" smtClean="0"/>
              <a:t>import</a:t>
            </a:r>
            <a:r>
              <a:rPr lang="en-US" sz="1400" dirty="0" smtClean="0"/>
              <a:t> Graph.obc </a:t>
            </a:r>
            <a:r>
              <a:rPr lang="en-US" sz="1400" b="1" dirty="0" smtClean="0"/>
              <a:t>as</a:t>
            </a:r>
            <a:r>
              <a:rPr lang="en-US" sz="1400" dirty="0" smtClean="0"/>
              <a:t> Graph</a:t>
            </a:r>
            <a:endParaRPr lang="ru-RU" sz="1400" dirty="0" smtClean="0"/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import</a:t>
            </a:r>
            <a:r>
              <a:rPr lang="en-US" sz="1400" dirty="0" smtClean="0"/>
              <a:t> </a:t>
            </a:r>
            <a:r>
              <a:rPr lang="en-US" sz="1400" b="1" dirty="0" smtClean="0"/>
              <a:t>unique</a:t>
            </a:r>
            <a:r>
              <a:rPr lang="en-US" sz="1400" dirty="0" smtClean="0"/>
              <a:t> Graph.obc </a:t>
            </a:r>
            <a:r>
              <a:rPr lang="en-US" sz="1400" b="1" dirty="0" smtClean="0"/>
              <a:t>as</a:t>
            </a:r>
            <a:r>
              <a:rPr lang="en-US" sz="1400" dirty="0" smtClean="0"/>
              <a:t> Graph </a:t>
            </a:r>
            <a:endParaRPr lang="ru-RU" sz="1400" dirty="0" smtClean="0"/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import</a:t>
            </a:r>
            <a:r>
              <a:rPr lang="en-US" sz="1400" dirty="0" smtClean="0"/>
              <a:t> d:\Caper_Examples\capPanels.obc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en-US" sz="1400" b="1" dirty="0" smtClean="0"/>
              <a:t>as</a:t>
            </a:r>
            <a:r>
              <a:rPr lang="ru-RU" sz="1400" b="1" dirty="0" smtClean="0"/>
              <a:t> </a:t>
            </a:r>
            <a:r>
              <a:rPr lang="en-US" sz="1400" dirty="0" smtClean="0"/>
              <a:t> &lt; </a:t>
            </a:r>
            <a:r>
              <a:rPr lang="en-US" sz="1400" b="1" dirty="0" smtClean="0"/>
              <a:t>as</a:t>
            </a:r>
            <a:r>
              <a:rPr lang="en-US" sz="1400" dirty="0" smtClean="0"/>
              <a:t> LOADED_MODULE &gt; Panel1</a:t>
            </a:r>
            <a:endParaRPr lang="ru-RU" sz="1400" dirty="0" smtClean="0"/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import</a:t>
            </a:r>
            <a:r>
              <a:rPr lang="en-US" sz="1400" dirty="0" smtClean="0"/>
              <a:t> d:\Caper_Examples\capPanels.obc </a:t>
            </a:r>
            <a:r>
              <a:rPr lang="ru-RU" sz="1400" dirty="0" smtClean="0"/>
              <a:t> </a:t>
            </a:r>
            <a:r>
              <a:rPr lang="en-US" sz="1400" b="1" dirty="0" smtClean="0"/>
              <a:t>as</a:t>
            </a:r>
            <a:r>
              <a:rPr lang="ru-RU" sz="1400" b="1" dirty="0" smtClean="0"/>
              <a:t> </a:t>
            </a:r>
            <a:r>
              <a:rPr lang="en-US" sz="1400" dirty="0" smtClean="0"/>
              <a:t> &lt; </a:t>
            </a:r>
            <a:r>
              <a:rPr lang="en-US" sz="1400" b="1" dirty="0" smtClean="0"/>
              <a:t>as</a:t>
            </a:r>
            <a:r>
              <a:rPr lang="en-US" sz="1400" dirty="0" smtClean="0"/>
              <a:t> LOADED_MODULE &gt; Panel2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620688"/>
            <a:ext cx="40324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Выгружение</a:t>
            </a:r>
            <a:r>
              <a:rPr lang="ru-RU" dirty="0" smtClean="0"/>
              <a:t> программных модулей.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Выгружение</a:t>
            </a:r>
            <a:r>
              <a:rPr lang="ru-RU" sz="1400" dirty="0" smtClean="0"/>
              <a:t> программных модулей осуществляется с помощью инструкций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endParaRPr lang="ru-RU" sz="1400" b="1" dirty="0" smtClean="0"/>
          </a:p>
          <a:p>
            <a:r>
              <a:rPr lang="ru-RU" sz="1400" b="1" dirty="0" err="1" smtClean="0"/>
              <a:t>remove</a:t>
            </a:r>
            <a:r>
              <a:rPr lang="ru-RU" sz="1400" dirty="0" smtClean="0"/>
              <a:t> &lt;имя блока&gt;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или  с помощью инструкции </a:t>
            </a:r>
            <a:r>
              <a:rPr lang="ru-RU" sz="1400" dirty="0" err="1" smtClean="0"/>
              <a:t>самовыгружения</a:t>
            </a:r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err="1" smtClean="0"/>
              <a:t>remove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me</a:t>
            </a:r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Примеры:</a:t>
            </a:r>
          </a:p>
          <a:p>
            <a:r>
              <a:rPr lang="ru-RU" sz="1400" dirty="0" smtClean="0"/>
              <a:t>  </a:t>
            </a:r>
          </a:p>
          <a:p>
            <a:r>
              <a:rPr lang="en-US" sz="1400" dirty="0" smtClean="0"/>
              <a:t>   r</a:t>
            </a:r>
            <a:r>
              <a:rPr lang="en-US" sz="1400" b="1" dirty="0" smtClean="0"/>
              <a:t>emove </a:t>
            </a:r>
            <a:r>
              <a:rPr lang="en-US" sz="1400" dirty="0" smtClean="0"/>
              <a:t>Panel1, Panel2</a:t>
            </a:r>
            <a:endParaRPr lang="ru-RU" sz="1400" dirty="0" smtClean="0"/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remove</a:t>
            </a:r>
            <a:r>
              <a:rPr lang="en-US" sz="1400" dirty="0" smtClean="0"/>
              <a:t> Graph</a:t>
            </a:r>
            <a:endParaRPr lang="ru-RU" sz="1400" dirty="0" smtClean="0"/>
          </a:p>
          <a:p>
            <a:r>
              <a:rPr lang="en-US" sz="1400" b="1" dirty="0" smtClean="0"/>
              <a:t>   remove</a:t>
            </a:r>
            <a:r>
              <a:rPr lang="en-US" sz="1400" dirty="0" smtClean="0"/>
              <a:t> </a:t>
            </a:r>
            <a:r>
              <a:rPr lang="en-US" sz="1400" b="1" dirty="0" smtClean="0"/>
              <a:t>me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281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1400" dirty="0" smtClean="0"/>
              <a:t>Вызов динамического компилятора (</a:t>
            </a:r>
            <a:r>
              <a:rPr lang="ru-RU" sz="1400" dirty="0" err="1" smtClean="0"/>
              <a:t>компилятора</a:t>
            </a:r>
            <a:r>
              <a:rPr lang="ru-RU" sz="1400" dirty="0" smtClean="0"/>
              <a:t> времени исполнения, </a:t>
            </a:r>
            <a:r>
              <a:rPr lang="en-US" sz="1400" dirty="0" smtClean="0"/>
              <a:t>jitter - </a:t>
            </a:r>
            <a:r>
              <a:rPr lang="ru-RU" sz="1400" dirty="0" smtClean="0"/>
              <a:t>а) осуществляется с помощью функции </a:t>
            </a:r>
          </a:p>
          <a:p>
            <a:endParaRPr lang="ru-RU" sz="1400" dirty="0" smtClean="0"/>
          </a:p>
          <a:p>
            <a:r>
              <a:rPr lang="ru-RU" sz="1400" b="1" dirty="0" smtClean="0"/>
              <a:t> </a:t>
            </a:r>
            <a:r>
              <a:rPr lang="ru-RU" sz="1400" b="1" dirty="0" err="1" smtClean="0"/>
              <a:t>CompileFile</a:t>
            </a:r>
            <a:r>
              <a:rPr lang="ru-RU" sz="1400" dirty="0" smtClean="0"/>
              <a:t>( &lt;стиль&gt;, &lt; указание компилируемого текста &gt;, &lt;имя блока&gt; [, &lt;признак замещения&gt; [, [&lt;имя файла сохранения&gt;] [ , [&lt;ключи&gt;] ] ] ])</a:t>
            </a:r>
          </a:p>
          <a:p>
            <a:endParaRPr lang="ru-RU" sz="1400" dirty="0" smtClean="0"/>
          </a:p>
          <a:p>
            <a:r>
              <a:rPr lang="ru-RU" sz="1400" dirty="0" smtClean="0"/>
              <a:t>&lt;указание компилируемого текста&gt; - либо имя файла с возможным указанием пути к нему, либо указание компилируемой строки, находящейся в оперативной памяти. </a:t>
            </a:r>
          </a:p>
          <a:p>
            <a:r>
              <a:rPr lang="ru-RU" sz="1400" dirty="0" smtClean="0"/>
              <a:t>Что именно должно быть откомпилировано</a:t>
            </a:r>
          </a:p>
          <a:p>
            <a:r>
              <a:rPr lang="ru-RU" sz="1400" dirty="0" smtClean="0"/>
              <a:t>(как понимать заданную строку: как имя файла или как строку исходного текста) определяется параметром &lt;стиль&gt;:  число, определяющее либо компиляцию указанного файла, либо указанную строку.</a:t>
            </a:r>
          </a:p>
          <a:p>
            <a:r>
              <a:rPr lang="ru-RU" sz="1400" dirty="0" smtClean="0"/>
              <a:t>&lt;признак замещения&gt; - если присутствует - числовой параметр, значение которого предопределяет замещение имеющегося блока - модуля с указанным именем, либо запрещение этого. Второе - по умолчанию, т.е. если блок с указанным именем существует, то это вызовет программную ошибку.</a:t>
            </a:r>
          </a:p>
          <a:p>
            <a:r>
              <a:rPr lang="ru-RU" sz="1400" dirty="0" smtClean="0"/>
              <a:t> &lt;имя файла сохранения&gt; - строка - имя файла сохранения.</a:t>
            </a:r>
          </a:p>
          <a:p>
            <a:r>
              <a:rPr lang="en-US" sz="1400" dirty="0" smtClean="0"/>
              <a:t> </a:t>
            </a:r>
            <a:r>
              <a:rPr lang="ru-RU" sz="1400" dirty="0" smtClean="0"/>
              <a:t>&lt;ключи&gt; - строка ключей компиляции</a:t>
            </a:r>
            <a:r>
              <a:rPr lang="en-US" sz="1400" dirty="0" smtClean="0"/>
              <a:t>:</a:t>
            </a:r>
            <a:endParaRPr lang="ru-RU" sz="1400" dirty="0" smtClean="0"/>
          </a:p>
          <a:p>
            <a:r>
              <a:rPr lang="ru-RU" sz="1400" dirty="0" smtClean="0"/>
              <a:t>      “</a:t>
            </a:r>
            <a:r>
              <a:rPr lang="en-US" sz="1400" dirty="0" smtClean="0"/>
              <a:t>-C” – </a:t>
            </a:r>
            <a:r>
              <a:rPr lang="ru-RU" sz="1400" dirty="0" smtClean="0"/>
              <a:t>откомпилировать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r>
              <a:rPr lang="ru-RU" sz="1400" dirty="0" smtClean="0"/>
              <a:t>       “-</a:t>
            </a:r>
            <a:r>
              <a:rPr lang="en-US" sz="1400" dirty="0" smtClean="0"/>
              <a:t>E</a:t>
            </a:r>
            <a:r>
              <a:rPr lang="ru-RU" sz="1400" dirty="0" smtClean="0"/>
              <a:t>” – по результату компиляции создать исполнимый файл. 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620688"/>
            <a:ext cx="5472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Динамическая компиляция программных модулей.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1656184" cy="37444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Программный модуль</a:t>
            </a:r>
          </a:p>
          <a:p>
            <a:pPr algn="ctr"/>
            <a:r>
              <a:rPr lang="ru-RU" sz="1400" dirty="0" smtClean="0"/>
              <a:t>(объектный код)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268760"/>
            <a:ext cx="1656184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Загруженный программный модуль 1</a:t>
            </a:r>
          </a:p>
          <a:p>
            <a:pPr algn="ctr"/>
            <a:r>
              <a:rPr lang="ru-RU" sz="1400" dirty="0" smtClean="0"/>
              <a:t>(объектный код)</a:t>
            </a:r>
          </a:p>
          <a:p>
            <a:pPr algn="ctr"/>
            <a:endParaRPr lang="ru-RU" sz="1400" dirty="0" smtClean="0"/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1268760"/>
            <a:ext cx="1656184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Загруженный программный модуль 2</a:t>
            </a:r>
          </a:p>
          <a:p>
            <a:pPr algn="ctr"/>
            <a:r>
              <a:rPr lang="ru-RU" sz="1400" dirty="0" smtClean="0"/>
              <a:t>(объектный код)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212976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flipV="1">
            <a:off x="1835696" y="3212976"/>
            <a:ext cx="504056" cy="1440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339752" y="3068960"/>
            <a:ext cx="1656184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Загруженный программный модуль 3</a:t>
            </a:r>
          </a:p>
          <a:p>
            <a:pPr algn="ctr"/>
            <a:r>
              <a:rPr lang="ru-RU" sz="1400" dirty="0" smtClean="0"/>
              <a:t>(объектный код)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4221088"/>
            <a:ext cx="1508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>
            <a:off x="1907704" y="4365104"/>
            <a:ext cx="432048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339752" y="4509120"/>
            <a:ext cx="1656184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Загруженный программный модуль 4</a:t>
            </a:r>
          </a:p>
          <a:p>
            <a:pPr algn="ctr"/>
            <a:r>
              <a:rPr lang="ru-RU" sz="1400" dirty="0" smtClean="0"/>
              <a:t>(объектный код)</a:t>
            </a:r>
          </a:p>
          <a:p>
            <a:pPr algn="ctr"/>
            <a:endParaRPr lang="ru-RU" sz="1400" dirty="0" smtClean="0"/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/>
            <a:endParaRPr lang="ru-RU" sz="1200" dirty="0" smtClean="0"/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400" dirty="0" smtClean="0"/>
          </a:p>
          <a:p>
            <a:pPr algn="ctr"/>
            <a:endParaRPr lang="ru-RU" sz="1400" dirty="0" smtClean="0"/>
          </a:p>
        </p:txBody>
      </p:sp>
      <p:sp>
        <p:nvSpPr>
          <p:cNvPr id="43" name="Прямоугольник 42"/>
          <p:cNvSpPr/>
          <p:nvPr/>
        </p:nvSpPr>
        <p:spPr>
          <a:xfrm>
            <a:off x="4355976" y="5517232"/>
            <a:ext cx="1656184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Загруженный программный модуль 6</a:t>
            </a:r>
          </a:p>
          <a:p>
            <a:pPr algn="ctr"/>
            <a:r>
              <a:rPr lang="ru-RU" sz="1400" dirty="0" smtClean="0"/>
              <a:t>(объектный код)</a:t>
            </a:r>
          </a:p>
        </p:txBody>
      </p:sp>
      <p:cxnSp>
        <p:nvCxnSpPr>
          <p:cNvPr id="47" name="Shape 46"/>
          <p:cNvCxnSpPr/>
          <p:nvPr/>
        </p:nvCxnSpPr>
        <p:spPr>
          <a:xfrm flipV="1">
            <a:off x="3851920" y="5733256"/>
            <a:ext cx="504056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355976" y="3068960"/>
            <a:ext cx="16561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Загруженный программный модуль 5</a:t>
            </a:r>
          </a:p>
          <a:p>
            <a:pPr algn="ctr"/>
            <a:r>
              <a:rPr lang="ru-RU" sz="1400" dirty="0" smtClean="0"/>
              <a:t>(объектный код)</a:t>
            </a:r>
          </a:p>
          <a:p>
            <a:pPr algn="ctr"/>
            <a:endParaRPr lang="ru-RU" sz="1400" dirty="0" smtClean="0"/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/>
            <a:endParaRPr lang="ru-RU" sz="1400" dirty="0" smtClean="0"/>
          </a:p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/>
            <a:endParaRPr lang="ru-RU" sz="1400" dirty="0" smtClean="0"/>
          </a:p>
        </p:txBody>
      </p:sp>
      <p:cxnSp>
        <p:nvCxnSpPr>
          <p:cNvPr id="97" name="Прямая со стрелкой 96"/>
          <p:cNvCxnSpPr/>
          <p:nvPr/>
        </p:nvCxnSpPr>
        <p:spPr>
          <a:xfrm flipV="1">
            <a:off x="3851920" y="3140968"/>
            <a:ext cx="504056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1835696" y="1340768"/>
            <a:ext cx="504056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3851920" y="1340768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444208" y="1268760"/>
            <a:ext cx="1656184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Загруженный программный модуль 7</a:t>
            </a:r>
          </a:p>
          <a:p>
            <a:pPr algn="ctr"/>
            <a:r>
              <a:rPr lang="ru-RU" sz="1400" dirty="0" smtClean="0"/>
              <a:t>(объектный код)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</p:txBody>
      </p:sp>
      <p:cxnSp>
        <p:nvCxnSpPr>
          <p:cNvPr id="105" name="Прямая со стрелкой 104"/>
          <p:cNvCxnSpPr/>
          <p:nvPr/>
        </p:nvCxnSpPr>
        <p:spPr>
          <a:xfrm flipV="1">
            <a:off x="5868144" y="1340768"/>
            <a:ext cx="576064" cy="3096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6444208" y="3068960"/>
            <a:ext cx="1656184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Загруженный программный модуль 8</a:t>
            </a:r>
          </a:p>
          <a:p>
            <a:pPr algn="ctr"/>
            <a:r>
              <a:rPr lang="ru-RU" sz="1400" dirty="0" smtClean="0"/>
              <a:t>(объектный код)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5868144" y="3140968"/>
            <a:ext cx="576064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779912" y="620688"/>
            <a:ext cx="48965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Динамическая загрузка программных модулей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620688"/>
            <a:ext cx="40324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Операции с программными модулями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871296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Загрузка программных модулей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Выгрузка программных модулей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Самовыгружение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программных модулей.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Динамическая компиляция модуля исходного кода и связывание полученного объектного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модуля.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36912"/>
            <a:ext cx="5472608" cy="3600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u="sng" dirty="0" smtClean="0"/>
              <a:t>Оперативная память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77072"/>
            <a:ext cx="1872208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 smtClean="0"/>
              <a:t>Программный модуль</a:t>
            </a:r>
          </a:p>
          <a:p>
            <a:endParaRPr lang="ru-RU" sz="1200" dirty="0" smtClean="0"/>
          </a:p>
          <a:p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выгрузки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5877272"/>
            <a:ext cx="230425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Файл объектного модуля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996952"/>
            <a:ext cx="5112568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2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835696" y="3789040"/>
            <a:ext cx="576064" cy="72008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>
            <a:off x="2411760" y="3789040"/>
            <a:ext cx="5328592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95536" y="3429000"/>
            <a:ext cx="511256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Динамический загрузчик и редактор связей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9792" y="4797152"/>
            <a:ext cx="1872208" cy="1359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 smtClean="0"/>
              <a:t>Программный модуль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cxnSp>
        <p:nvCxnSpPr>
          <p:cNvPr id="33" name="Скругленная соединительная линия 32"/>
          <p:cNvCxnSpPr>
            <a:stCxn id="11" idx="1"/>
          </p:cNvCxnSpPr>
          <p:nvPr/>
        </p:nvCxnSpPr>
        <p:spPr>
          <a:xfrm rot="10800000">
            <a:off x="4572000" y="5517232"/>
            <a:ext cx="2016224" cy="504056"/>
          </a:xfrm>
          <a:prstGeom prst="curvedConnector3">
            <a:avLst>
              <a:gd name="adj1" fmla="val 5168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907704" y="3789040"/>
            <a:ext cx="864096" cy="12961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771800" y="3789040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Выноска 2 39"/>
          <p:cNvSpPr/>
          <p:nvPr/>
        </p:nvSpPr>
        <p:spPr>
          <a:xfrm>
            <a:off x="3923928" y="3933056"/>
            <a:ext cx="1152128" cy="432048"/>
          </a:xfrm>
          <a:prstGeom prst="borderCallout2">
            <a:avLst>
              <a:gd name="adj1" fmla="val -847"/>
              <a:gd name="adj2" fmla="val 485"/>
              <a:gd name="adj3" fmla="val 18750"/>
              <a:gd name="adj4" fmla="val -16667"/>
              <a:gd name="adj5" fmla="val 102702"/>
              <a:gd name="adj6" fmla="val -679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Удаляет из памяти</a:t>
            </a:r>
            <a:endParaRPr lang="ru-RU" sz="1200" dirty="0"/>
          </a:p>
        </p:txBody>
      </p:sp>
      <p:sp>
        <p:nvSpPr>
          <p:cNvPr id="41" name="Выноска 2 40"/>
          <p:cNvSpPr/>
          <p:nvPr/>
        </p:nvSpPr>
        <p:spPr>
          <a:xfrm>
            <a:off x="6300192" y="4509120"/>
            <a:ext cx="2232248" cy="648072"/>
          </a:xfrm>
          <a:prstGeom prst="borderCallout2">
            <a:avLst>
              <a:gd name="adj1" fmla="val -847"/>
              <a:gd name="adj2" fmla="val 485"/>
              <a:gd name="adj3" fmla="val 16137"/>
              <a:gd name="adj4" fmla="val -14818"/>
              <a:gd name="adj5" fmla="val 59590"/>
              <a:gd name="adj6" fmla="val -475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Загружает в память под именем, указываемым в команде импорта,  и связывает</a:t>
            </a:r>
            <a:endParaRPr lang="ru-RU" sz="12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5508104" y="4509120"/>
            <a:ext cx="79208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712968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 программных модулей с различными уровнями локализации/обобщения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переменных.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Императивное параллельное программирование на уровне процедур.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Легковесные процессы.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Поддерживает все  архитектурные схемы параллельного программирования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 SPSD, SPMD, MPSD, MPMD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Поддерживаются как статическая, так динамическая компиляция исходных модулей (компиляция времени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выполнения).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Динамические загрузка и связывание объектных модулей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выгрузка объектных модулей.</a:t>
            </a:r>
          </a:p>
          <a:p>
            <a:pPr>
              <a:buFont typeface="Wingdings" pitchFamily="2" charset="2"/>
              <a:buChar char="q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620688"/>
            <a:ext cx="29523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Принципиальные свойства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005064"/>
            <a:ext cx="8712968" cy="24622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Наиболее эффективно применение языка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Caper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 программировании задач имитационного моделирования, задач, в которых имеется большое количество одновременно функционирующих процессов, которые, в свою очередь, оперируют большим количеством общих и разделенных данных.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К таким задачам относятся задачи поиска и принятия решений (при этом обеспечивается алгоритмическая полнота), задачи моделирования в биологии, физике, химии.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Используя  методы разделения данных и процессов на языке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Caper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эффективно программируются задачи интеграции различных схем обработки больших массивов разнообразных данных.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В частности,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Caper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 применим в области обработки изображений и распознавании образов, при анализе текстовой информации,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нейро-сетевом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моделировании, в задачах моделирования и анализа знаний,  во многих других.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356992"/>
            <a:ext cx="38164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Области эффективного применения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620688"/>
            <a:ext cx="58326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Операции с программными модулями (</a:t>
            </a:r>
            <a:r>
              <a:rPr lang="ru-RU" dirty="0" err="1" smtClean="0"/>
              <a:t>самовыгружение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5472608" cy="3600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u="sng" dirty="0" smtClean="0"/>
              <a:t>Оперативная память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84984"/>
            <a:ext cx="1872208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 smtClean="0"/>
              <a:t>Программный модуль</a:t>
            </a:r>
          </a:p>
          <a:p>
            <a:endParaRPr lang="ru-RU" sz="1200" dirty="0" smtClean="0"/>
          </a:p>
          <a:p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импорта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5085184"/>
            <a:ext cx="230425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Файл объектного модуля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04864"/>
            <a:ext cx="5112568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2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835696" y="2996952"/>
            <a:ext cx="576064" cy="72008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>
            <a:off x="2411760" y="2996952"/>
            <a:ext cx="5328592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5536" y="2636912"/>
            <a:ext cx="511256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Динамический загрузчик и редактор связей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005064"/>
            <a:ext cx="2160240" cy="1359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 smtClean="0"/>
              <a:t>Программный модуль</a:t>
            </a:r>
          </a:p>
          <a:p>
            <a:endParaRPr lang="ru-RU" sz="1200" dirty="0" smtClean="0"/>
          </a:p>
          <a:p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</a:t>
            </a:r>
            <a:r>
              <a:rPr lang="ru-RU" sz="1200" dirty="0" err="1" smtClean="0">
                <a:solidFill>
                  <a:srgbClr val="C00000"/>
                </a:solidFill>
              </a:rPr>
              <a:t>самовыгружения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cxnSp>
        <p:nvCxnSpPr>
          <p:cNvPr id="13" name="Скругленная соединительная линия 12"/>
          <p:cNvCxnSpPr>
            <a:stCxn id="7" idx="1"/>
          </p:cNvCxnSpPr>
          <p:nvPr/>
        </p:nvCxnSpPr>
        <p:spPr>
          <a:xfrm rot="10800000">
            <a:off x="4788024" y="4293096"/>
            <a:ext cx="1800200" cy="936104"/>
          </a:xfrm>
          <a:prstGeom prst="curvedConnector3">
            <a:avLst>
              <a:gd name="adj1" fmla="val 59406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771800" y="2996952"/>
            <a:ext cx="1944216" cy="15121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71800" y="2996952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Выноска 2 15"/>
          <p:cNvSpPr/>
          <p:nvPr/>
        </p:nvSpPr>
        <p:spPr>
          <a:xfrm>
            <a:off x="3923928" y="3140968"/>
            <a:ext cx="1152128" cy="432048"/>
          </a:xfrm>
          <a:prstGeom prst="borderCallout2">
            <a:avLst>
              <a:gd name="adj1" fmla="val -847"/>
              <a:gd name="adj2" fmla="val 485"/>
              <a:gd name="adj3" fmla="val 18750"/>
              <a:gd name="adj4" fmla="val -16667"/>
              <a:gd name="adj5" fmla="val 106622"/>
              <a:gd name="adj6" fmla="val -701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Удаляет из памяти</a:t>
            </a:r>
            <a:endParaRPr lang="ru-RU" sz="1200" dirty="0"/>
          </a:p>
        </p:txBody>
      </p:sp>
      <p:sp>
        <p:nvSpPr>
          <p:cNvPr id="17" name="Выноска 2 16"/>
          <p:cNvSpPr/>
          <p:nvPr/>
        </p:nvSpPr>
        <p:spPr>
          <a:xfrm>
            <a:off x="6300192" y="3717032"/>
            <a:ext cx="1152128" cy="648072"/>
          </a:xfrm>
          <a:prstGeom prst="borderCallout2">
            <a:avLst>
              <a:gd name="adj1" fmla="val -847"/>
              <a:gd name="adj2" fmla="val 485"/>
              <a:gd name="adj3" fmla="val 16137"/>
              <a:gd name="adj4" fmla="val -18137"/>
              <a:gd name="adj5" fmla="val 77880"/>
              <a:gd name="adj6" fmla="val -665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Загружает в память  и связывает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5508104" y="3789040"/>
            <a:ext cx="79208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620688"/>
            <a:ext cx="61206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Динамическая компиляция исходных модулей и связывание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5472608" cy="3600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u="sng" dirty="0" smtClean="0"/>
              <a:t>Оперативная память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429000"/>
            <a:ext cx="1872208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 smtClean="0"/>
              <a:t>Программный модуль</a:t>
            </a:r>
          </a:p>
          <a:p>
            <a:endParaRPr lang="ru-RU" sz="1200" dirty="0" smtClean="0"/>
          </a:p>
          <a:p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компиляции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5229200"/>
            <a:ext cx="230425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Файл программного модуля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348880"/>
            <a:ext cx="5112568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12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123728" y="3140968"/>
            <a:ext cx="144016" cy="7920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>
            <a:off x="2267744" y="3140968"/>
            <a:ext cx="5472608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987824" y="2780928"/>
            <a:ext cx="2520280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Динамический загрузчик и редактор связей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149080"/>
            <a:ext cx="2160240" cy="1359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 smtClean="0"/>
              <a:t>Программный модуль</a:t>
            </a:r>
          </a:p>
          <a:p>
            <a:endParaRPr lang="ru-RU" sz="1200" dirty="0" smtClean="0"/>
          </a:p>
          <a:p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cxnSp>
        <p:nvCxnSpPr>
          <p:cNvPr id="13" name="Скругленная соединительная линия 12"/>
          <p:cNvCxnSpPr>
            <a:stCxn id="7" idx="1"/>
          </p:cNvCxnSpPr>
          <p:nvPr/>
        </p:nvCxnSpPr>
        <p:spPr>
          <a:xfrm rot="10800000">
            <a:off x="4788024" y="4437112"/>
            <a:ext cx="1800200" cy="936104"/>
          </a:xfrm>
          <a:prstGeom prst="curvedConnector3">
            <a:avLst>
              <a:gd name="adj1" fmla="val 59406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Выноска 2 16"/>
          <p:cNvSpPr/>
          <p:nvPr/>
        </p:nvSpPr>
        <p:spPr>
          <a:xfrm>
            <a:off x="6300192" y="3861048"/>
            <a:ext cx="1152128" cy="648072"/>
          </a:xfrm>
          <a:prstGeom prst="borderCallout2">
            <a:avLst>
              <a:gd name="adj1" fmla="val -847"/>
              <a:gd name="adj2" fmla="val 485"/>
              <a:gd name="adj3" fmla="val 18750"/>
              <a:gd name="adj4" fmla="val -18136"/>
              <a:gd name="adj5" fmla="val 79187"/>
              <a:gd name="adj6" fmla="val -709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Загружает в память  и компилирует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5508104" y="3861048"/>
            <a:ext cx="79208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5536" y="2780928"/>
            <a:ext cx="2520280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Компилятор времени выполнения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5" name="Выгнутая вниз стрелка 64"/>
          <p:cNvSpPr/>
          <p:nvPr/>
        </p:nvSpPr>
        <p:spPr>
          <a:xfrm>
            <a:off x="2627784" y="3140968"/>
            <a:ext cx="1728192" cy="43204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7" name="Прямая со стрелкой 66"/>
          <p:cNvCxnSpPr>
            <a:endCxn id="12" idx="0"/>
          </p:cNvCxnSpPr>
          <p:nvPr/>
        </p:nvCxnSpPr>
        <p:spPr>
          <a:xfrm flipH="1">
            <a:off x="3707904" y="3140968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Выноска 2 67"/>
          <p:cNvSpPr/>
          <p:nvPr/>
        </p:nvSpPr>
        <p:spPr>
          <a:xfrm>
            <a:off x="4788024" y="3284984"/>
            <a:ext cx="1152128" cy="648072"/>
          </a:xfrm>
          <a:prstGeom prst="borderCallout2">
            <a:avLst>
              <a:gd name="adj1" fmla="val -847"/>
              <a:gd name="adj2" fmla="val 485"/>
              <a:gd name="adj3" fmla="val 3072"/>
              <a:gd name="adj4" fmla="val -15197"/>
              <a:gd name="adj5" fmla="val 12558"/>
              <a:gd name="adj6" fmla="val -576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Вызов для связывания</a:t>
            </a:r>
            <a:endParaRPr lang="ru-RU" sz="1200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4211960" y="3284984"/>
            <a:ext cx="576064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620688"/>
            <a:ext cx="62646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Многопотоковая</a:t>
            </a:r>
            <a:r>
              <a:rPr lang="ru-RU" dirty="0" smtClean="0"/>
              <a:t> версия </a:t>
            </a:r>
            <a:r>
              <a:rPr lang="en-US" dirty="0" smtClean="0"/>
              <a:t>VM Caper</a:t>
            </a:r>
            <a:r>
              <a:rPr lang="ru-RU" dirty="0" smtClean="0"/>
              <a:t>                                              (1)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208912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Запуск каждой новой группы параллельных процессов</a:t>
            </a:r>
            <a:r>
              <a:rPr lang="en-US" dirty="0" smtClean="0"/>
              <a:t> Caper </a:t>
            </a:r>
            <a:r>
              <a:rPr lang="ru-RU" dirty="0" smtClean="0"/>
              <a:t>сопровождается </a:t>
            </a:r>
          </a:p>
          <a:p>
            <a:r>
              <a:rPr lang="ru-RU" dirty="0" smtClean="0"/>
              <a:t>      анализом возможности обслуживания группы отдельной копией виртуальной  </a:t>
            </a:r>
          </a:p>
          <a:p>
            <a:r>
              <a:rPr lang="ru-RU" dirty="0" smtClean="0"/>
              <a:t>      машины </a:t>
            </a:r>
            <a:r>
              <a:rPr lang="en-US" dirty="0" smtClean="0"/>
              <a:t>Caper</a:t>
            </a:r>
            <a:r>
              <a:rPr lang="ru-RU" dirty="0" smtClean="0"/>
              <a:t>, запущенной в качестве потока ОС, в том числе, потока на </a:t>
            </a:r>
          </a:p>
          <a:p>
            <a:r>
              <a:rPr lang="ru-RU" dirty="0" smtClean="0"/>
              <a:t>      отдельном ядре, процессоре, вычислительной машине.</a:t>
            </a:r>
            <a:r>
              <a:rPr lang="en-US" dirty="0" smtClean="0"/>
              <a:t> 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Запуск с обслуживанием в самостоятельном потоке может быть инициирован   </a:t>
            </a:r>
          </a:p>
          <a:p>
            <a:r>
              <a:rPr lang="ru-RU" dirty="0" smtClean="0"/>
              <a:t>      специальной декларацией в инструкции запуска языка. Блок управления </a:t>
            </a:r>
          </a:p>
          <a:p>
            <a:r>
              <a:rPr lang="ru-RU" dirty="0" smtClean="0"/>
              <a:t>      потоками базовой виртуальной машины языка может не допустить запуск </a:t>
            </a:r>
          </a:p>
          <a:p>
            <a:r>
              <a:rPr lang="ru-RU" dirty="0" smtClean="0"/>
              <a:t>      новых потоков ОС, если посчитает на основе собственных эвристик, что запуск   </a:t>
            </a:r>
          </a:p>
          <a:p>
            <a:r>
              <a:rPr lang="ru-RU" dirty="0" smtClean="0"/>
              <a:t>      нового потока приведет к неэффективности всего комплекса вычислений. </a:t>
            </a:r>
          </a:p>
          <a:p>
            <a:endParaRPr lang="ru-RU" dirty="0" smtClean="0"/>
          </a:p>
          <a:p>
            <a:r>
              <a:rPr lang="ru-RU" dirty="0" smtClean="0"/>
              <a:t>В случаях, когда запуск нового потока невозможен, запускаемая группа процессов </a:t>
            </a:r>
            <a:r>
              <a:rPr lang="en-US" dirty="0" smtClean="0"/>
              <a:t>Caper </a:t>
            </a:r>
            <a:r>
              <a:rPr lang="ru-RU" dirty="0" smtClean="0"/>
              <a:t>добавляется в группу обслуживания одного из существующих потоков. Выбор такого потока осуществляется по принципу равномерного распределения всех процессов </a:t>
            </a:r>
            <a:r>
              <a:rPr lang="en-US" dirty="0" smtClean="0"/>
              <a:t>Caper</a:t>
            </a:r>
            <a:r>
              <a:rPr lang="ru-RU" dirty="0" smtClean="0"/>
              <a:t> по всем существующим потокам.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20688"/>
            <a:ext cx="62646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Многопотоковая</a:t>
            </a:r>
            <a:r>
              <a:rPr lang="ru-RU" dirty="0" smtClean="0"/>
              <a:t> версия </a:t>
            </a:r>
            <a:r>
              <a:rPr lang="en-US" dirty="0" smtClean="0"/>
              <a:t>VM Caper</a:t>
            </a:r>
            <a:r>
              <a:rPr lang="ru-RU" dirty="0" smtClean="0"/>
              <a:t>                                              (2)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11560" y="4283804"/>
            <a:ext cx="64807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619672" y="4931876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Соединительная линия уступом 10"/>
          <p:cNvCxnSpPr>
            <a:stCxn id="40" idx="3"/>
            <a:endCxn id="44" idx="0"/>
          </p:cNvCxnSpPr>
          <p:nvPr/>
        </p:nvCxnSpPr>
        <p:spPr>
          <a:xfrm>
            <a:off x="1475656" y="4534961"/>
            <a:ext cx="1620180" cy="3969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95736" y="55799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cxnSp>
        <p:nvCxnSpPr>
          <p:cNvPr id="38" name="Shape 37"/>
          <p:cNvCxnSpPr>
            <a:stCxn id="40" idx="3"/>
            <a:endCxn id="34" idx="0"/>
          </p:cNvCxnSpPr>
          <p:nvPr/>
        </p:nvCxnSpPr>
        <p:spPr>
          <a:xfrm>
            <a:off x="1475656" y="4534961"/>
            <a:ext cx="432048" cy="3969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31640" y="4931876"/>
            <a:ext cx="10801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520" y="4273351"/>
            <a:ext cx="12241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 </a:t>
            </a:r>
            <a:r>
              <a:rPr lang="en-US" sz="1400" dirty="0" smtClean="0">
                <a:solidFill>
                  <a:srgbClr val="002060"/>
                </a:solidFill>
              </a:rPr>
              <a:t>Main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87824" y="4931876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555776" y="4931876"/>
            <a:ext cx="10801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1520" y="2132856"/>
            <a:ext cx="180020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</a:p>
          <a:p>
            <a:pPr algn="ctr"/>
            <a:r>
              <a:rPr lang="ru-RU" sz="1600" b="1" i="1" u="sng" dirty="0" smtClean="0">
                <a:solidFill>
                  <a:schemeClr val="tx1"/>
                </a:solidFill>
              </a:rPr>
              <a:t>Поток 0</a:t>
            </a:r>
            <a:r>
              <a:rPr lang="en-US" sz="1600" b="1" i="1" u="sng" dirty="0" smtClean="0">
                <a:solidFill>
                  <a:schemeClr val="tx1"/>
                </a:solidFill>
              </a:rPr>
              <a:t> (</a:t>
            </a:r>
            <a:r>
              <a:rPr lang="ru-RU" sz="1600" b="1" i="1" u="sng" dirty="0" smtClean="0">
                <a:solidFill>
                  <a:schemeClr val="tx1"/>
                </a:solidFill>
              </a:rPr>
              <a:t>базовый поток</a:t>
            </a:r>
            <a:r>
              <a:rPr lang="en-US" sz="1600" b="1" i="1" u="sng" dirty="0" smtClean="0">
                <a:solidFill>
                  <a:schemeClr val="tx1"/>
                </a:solidFill>
              </a:rPr>
              <a:t>)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>
            <a:stCxn id="45" idx="2"/>
            <a:endCxn id="40" idx="0"/>
          </p:cNvCxnSpPr>
          <p:nvPr/>
        </p:nvCxnSpPr>
        <p:spPr>
          <a:xfrm flipH="1">
            <a:off x="863588" y="3068960"/>
            <a:ext cx="288032" cy="1204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563888" y="2132856"/>
            <a:ext cx="1728192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</a:p>
          <a:p>
            <a:pPr algn="ctr"/>
            <a:r>
              <a:rPr lang="ru-RU" sz="1600" b="1" i="1" u="sng" dirty="0" smtClean="0">
                <a:solidFill>
                  <a:schemeClr val="tx1"/>
                </a:solidFill>
              </a:rPr>
              <a:t>Поток 1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2" name="Прямая со стрелкой 51"/>
          <p:cNvCxnSpPr>
            <a:stCxn id="51" idx="2"/>
          </p:cNvCxnSpPr>
          <p:nvPr/>
        </p:nvCxnSpPr>
        <p:spPr>
          <a:xfrm>
            <a:off x="4427984" y="3068960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4283968" y="4941168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067944" y="4941168"/>
            <a:ext cx="10801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71" name="Прямая со стрелкой 70"/>
          <p:cNvCxnSpPr>
            <a:stCxn id="45" idx="2"/>
            <a:endCxn id="44" idx="0"/>
          </p:cNvCxnSpPr>
          <p:nvPr/>
        </p:nvCxnSpPr>
        <p:spPr>
          <a:xfrm>
            <a:off x="1151620" y="3068960"/>
            <a:ext cx="1944216" cy="1862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45" idx="2"/>
            <a:endCxn id="39" idx="0"/>
          </p:cNvCxnSpPr>
          <p:nvPr/>
        </p:nvCxnSpPr>
        <p:spPr>
          <a:xfrm>
            <a:off x="1151620" y="3068960"/>
            <a:ext cx="720080" cy="1862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51" idx="2"/>
          </p:cNvCxnSpPr>
          <p:nvPr/>
        </p:nvCxnSpPr>
        <p:spPr>
          <a:xfrm>
            <a:off x="4427984" y="3068960"/>
            <a:ext cx="1224136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endCxn id="67" idx="0"/>
          </p:cNvCxnSpPr>
          <p:nvPr/>
        </p:nvCxnSpPr>
        <p:spPr>
          <a:xfrm>
            <a:off x="4572000" y="45811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580112" y="4941168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5364088" y="4941168"/>
            <a:ext cx="10801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04" name="Прямая со стрелкой 103"/>
          <p:cNvCxnSpPr>
            <a:endCxn id="102" idx="0"/>
          </p:cNvCxnSpPr>
          <p:nvPr/>
        </p:nvCxnSpPr>
        <p:spPr>
          <a:xfrm flipH="1">
            <a:off x="5904148" y="4581128"/>
            <a:ext cx="3600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>
            <a:stCxn id="43" idx="3"/>
          </p:cNvCxnSpPr>
          <p:nvPr/>
        </p:nvCxnSpPr>
        <p:spPr>
          <a:xfrm flipV="1">
            <a:off x="3563888" y="4581128"/>
            <a:ext cx="2376264" cy="854804"/>
          </a:xfrm>
          <a:prstGeom prst="bentConnector3">
            <a:avLst>
              <a:gd name="adj1" fmla="val 1059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860032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6804248" y="4941168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6588224" y="4941168"/>
            <a:ext cx="10801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23" name="Прямая со стрелкой 122"/>
          <p:cNvCxnSpPr>
            <a:endCxn id="121" idx="0"/>
          </p:cNvCxnSpPr>
          <p:nvPr/>
        </p:nvCxnSpPr>
        <p:spPr>
          <a:xfrm>
            <a:off x="7092280" y="42930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8100392" y="4941168"/>
            <a:ext cx="576064" cy="100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7884368" y="4941168"/>
            <a:ext cx="10801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Процедура 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26" name="Прямая со стрелкой 125"/>
          <p:cNvCxnSpPr>
            <a:endCxn id="125" idx="0"/>
          </p:cNvCxnSpPr>
          <p:nvPr/>
        </p:nvCxnSpPr>
        <p:spPr>
          <a:xfrm flipH="1">
            <a:off x="8424428" y="4293096"/>
            <a:ext cx="3600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7380312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1475656" y="4293096"/>
            <a:ext cx="69847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6876256" y="2132856"/>
            <a:ext cx="1728192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</a:p>
          <a:p>
            <a:pPr algn="ctr"/>
            <a:r>
              <a:rPr lang="ru-RU" sz="1600" b="1" i="1" u="sng" dirty="0" smtClean="0">
                <a:solidFill>
                  <a:schemeClr val="tx1"/>
                </a:solidFill>
              </a:rPr>
              <a:t>Поток </a:t>
            </a:r>
            <a:r>
              <a:rPr lang="en-US" sz="1600" b="1" i="1" u="sng" dirty="0" smtClean="0">
                <a:solidFill>
                  <a:schemeClr val="tx1"/>
                </a:solidFill>
              </a:rPr>
              <a:t>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724128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cxnSp>
        <p:nvCxnSpPr>
          <p:cNvPr id="149" name="Прямая со стрелкой 148"/>
          <p:cNvCxnSpPr>
            <a:stCxn id="147" idx="2"/>
          </p:cNvCxnSpPr>
          <p:nvPr/>
        </p:nvCxnSpPr>
        <p:spPr>
          <a:xfrm flipH="1">
            <a:off x="7380312" y="3068960"/>
            <a:ext cx="36004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147" idx="2"/>
          </p:cNvCxnSpPr>
          <p:nvPr/>
        </p:nvCxnSpPr>
        <p:spPr>
          <a:xfrm>
            <a:off x="7740352" y="3068960"/>
            <a:ext cx="936104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084168" y="45091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.   .   .</a:t>
            </a:r>
            <a:endParaRPr lang="ru-RU" b="1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251520" y="1700808"/>
            <a:ext cx="835292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Блок управления потоками Виртуальных Машин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70" name="Левая фигурная скобка 169"/>
          <p:cNvSpPr/>
          <p:nvPr/>
        </p:nvSpPr>
        <p:spPr>
          <a:xfrm rot="16200000">
            <a:off x="5076056" y="5517232"/>
            <a:ext cx="288032" cy="1296144"/>
          </a:xfrm>
          <a:prstGeom prst="leftBrace">
            <a:avLst>
              <a:gd name="adj1" fmla="val 8333"/>
              <a:gd name="adj2" fmla="val 5021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Левая фигурная скобка 170"/>
          <p:cNvSpPr/>
          <p:nvPr/>
        </p:nvSpPr>
        <p:spPr>
          <a:xfrm rot="16200000">
            <a:off x="7596335" y="5517233"/>
            <a:ext cx="288032" cy="1296144"/>
          </a:xfrm>
          <a:prstGeom prst="leftBrace">
            <a:avLst>
              <a:gd name="adj1" fmla="val 8333"/>
              <a:gd name="adj2" fmla="val 5021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Левая фигурная скобка 171"/>
          <p:cNvSpPr/>
          <p:nvPr/>
        </p:nvSpPr>
        <p:spPr>
          <a:xfrm rot="16200000">
            <a:off x="1943708" y="4905164"/>
            <a:ext cx="288032" cy="2520280"/>
          </a:xfrm>
          <a:prstGeom prst="leftBrace">
            <a:avLst>
              <a:gd name="adj1" fmla="val 8749"/>
              <a:gd name="adj2" fmla="val 50213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TextBox 172"/>
          <p:cNvSpPr txBox="1"/>
          <p:nvPr/>
        </p:nvSpPr>
        <p:spPr>
          <a:xfrm>
            <a:off x="1115616" y="630932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Группа процессов </a:t>
            </a:r>
            <a:r>
              <a:rPr lang="en-US" sz="1400" dirty="0" smtClean="0"/>
              <a:t>Caper</a:t>
            </a:r>
            <a:endParaRPr lang="ru-RU" sz="1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4283968" y="630932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Группа процессов </a:t>
            </a:r>
            <a:r>
              <a:rPr lang="en-US" sz="1400" dirty="0" smtClean="0"/>
              <a:t>Caper</a:t>
            </a:r>
            <a:endParaRPr lang="ru-RU" sz="1400" dirty="0"/>
          </a:p>
        </p:txBody>
      </p:sp>
      <p:sp>
        <p:nvSpPr>
          <p:cNvPr id="178" name="TextBox 177"/>
          <p:cNvSpPr txBox="1"/>
          <p:nvPr/>
        </p:nvSpPr>
        <p:spPr>
          <a:xfrm>
            <a:off x="6804248" y="630932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Группа процессов </a:t>
            </a:r>
            <a:r>
              <a:rPr lang="en-US" sz="1400" dirty="0" smtClean="0"/>
              <a:t>Caper</a:t>
            </a:r>
            <a:endParaRPr lang="ru-RU" sz="1400" dirty="0"/>
          </a:p>
        </p:txBody>
      </p:sp>
      <p:cxnSp>
        <p:nvCxnSpPr>
          <p:cNvPr id="182" name="Прямая со стрелкой 181"/>
          <p:cNvCxnSpPr/>
          <p:nvPr/>
        </p:nvCxnSpPr>
        <p:spPr>
          <a:xfrm flipV="1">
            <a:off x="1331640" y="2132856"/>
            <a:ext cx="1440160" cy="20882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/>
          <p:nvPr/>
        </p:nvCxnSpPr>
        <p:spPr>
          <a:xfrm flipH="1">
            <a:off x="1547664" y="2132856"/>
            <a:ext cx="1440160" cy="216024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flipV="1">
            <a:off x="3779912" y="2132856"/>
            <a:ext cx="1944216" cy="288032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flipH="1">
            <a:off x="3851920" y="2132856"/>
            <a:ext cx="2160240" cy="30243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620688"/>
            <a:ext cx="33123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Функциональные расширения.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 Caper </a:t>
            </a:r>
            <a:r>
              <a:rPr lang="ru-RU" dirty="0" smtClean="0"/>
              <a:t>снабжена средствами загрузки и выгрузки динамических библиотек ОС (</a:t>
            </a:r>
            <a:r>
              <a:rPr lang="en-US" dirty="0" err="1" smtClean="0"/>
              <a:t>dll</a:t>
            </a:r>
            <a:r>
              <a:rPr lang="en-US" dirty="0" smtClean="0"/>
              <a:t>, </a:t>
            </a:r>
            <a:r>
              <a:rPr lang="ru-RU" dirty="0" smtClean="0"/>
              <a:t>в частности). Взаимодействие с библиотеками осуществляется как прямым способом вызова функций библиотеки, так и с помощью специально разработанного интерфейса.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64904"/>
            <a:ext cx="180020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05064"/>
            <a:ext cx="1296144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u="sng" dirty="0" smtClean="0"/>
              <a:t>Программный модуль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 flipH="1">
            <a:off x="1331640" y="3501008"/>
            <a:ext cx="25202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45091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Запрос на загрузку </a:t>
            </a:r>
            <a:r>
              <a:rPr lang="en-US" sz="1200" dirty="0" smtClean="0"/>
              <a:t>DLL&gt;</a:t>
            </a:r>
            <a:endParaRPr lang="ru-RU" sz="1200" dirty="0"/>
          </a:p>
        </p:txBody>
      </p:sp>
      <p:cxnSp>
        <p:nvCxnSpPr>
          <p:cNvPr id="15" name="Соединительная линия уступом 14"/>
          <p:cNvCxnSpPr>
            <a:stCxn id="13" idx="3"/>
          </p:cNvCxnSpPr>
          <p:nvPr/>
        </p:nvCxnSpPr>
        <p:spPr>
          <a:xfrm flipV="1">
            <a:off x="1835696" y="3501009"/>
            <a:ext cx="360040" cy="12389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5" idx="3"/>
            <a:endCxn id="21" idx="0"/>
          </p:cNvCxnSpPr>
          <p:nvPr/>
        </p:nvCxnSpPr>
        <p:spPr>
          <a:xfrm>
            <a:off x="2483768" y="3032956"/>
            <a:ext cx="612068" cy="11161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411760" y="4149080"/>
            <a:ext cx="1368152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Загруженная динамическая библиотека.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83568" y="508518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Вызов функции из </a:t>
            </a:r>
            <a:r>
              <a:rPr lang="en-US" sz="1200" dirty="0" smtClean="0"/>
              <a:t>DLL&gt;</a:t>
            </a:r>
            <a:endParaRPr lang="ru-RU" sz="1200" dirty="0"/>
          </a:p>
        </p:txBody>
      </p:sp>
      <p:cxnSp>
        <p:nvCxnSpPr>
          <p:cNvPr id="28" name="Прямая со стрелкой 27"/>
          <p:cNvCxnSpPr>
            <a:stCxn id="26" idx="3"/>
          </p:cNvCxnSpPr>
          <p:nvPr/>
        </p:nvCxnSpPr>
        <p:spPr>
          <a:xfrm flipV="1">
            <a:off x="1979712" y="5229200"/>
            <a:ext cx="792088" cy="86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3568" y="580526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Выгрузка </a:t>
            </a:r>
            <a:r>
              <a:rPr lang="en-US" sz="1200" dirty="0" smtClean="0"/>
              <a:t>DLL&gt;</a:t>
            </a:r>
            <a:endParaRPr lang="ru-RU" sz="1200" dirty="0"/>
          </a:p>
        </p:txBody>
      </p:sp>
      <p:cxnSp>
        <p:nvCxnSpPr>
          <p:cNvPr id="32" name="Shape 31"/>
          <p:cNvCxnSpPr/>
          <p:nvPr/>
        </p:nvCxnSpPr>
        <p:spPr>
          <a:xfrm rot="5400000" flipH="1" flipV="1">
            <a:off x="827584" y="4509120"/>
            <a:ext cx="2448272" cy="432048"/>
          </a:xfrm>
          <a:prstGeom prst="bentConnector3">
            <a:avLst>
              <a:gd name="adj1" fmla="val -40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572000" y="2564904"/>
            <a:ext cx="180020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4005064"/>
            <a:ext cx="1296144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u="sng" dirty="0" smtClean="0"/>
              <a:t>Программный модуль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cxnSp>
        <p:nvCxnSpPr>
          <p:cNvPr id="37" name="Прямая со стрелкой 36"/>
          <p:cNvCxnSpPr>
            <a:stCxn id="35" idx="2"/>
            <a:endCxn id="36" idx="0"/>
          </p:cNvCxnSpPr>
          <p:nvPr/>
        </p:nvCxnSpPr>
        <p:spPr>
          <a:xfrm flipH="1">
            <a:off x="5220072" y="3501008"/>
            <a:ext cx="25202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44008" y="45091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Запрос на загрузку </a:t>
            </a:r>
            <a:r>
              <a:rPr lang="en-US" sz="1200" dirty="0" smtClean="0"/>
              <a:t>DLL&gt;</a:t>
            </a:r>
          </a:p>
        </p:txBody>
      </p:sp>
      <p:cxnSp>
        <p:nvCxnSpPr>
          <p:cNvPr id="39" name="Соединительная линия уступом 14"/>
          <p:cNvCxnSpPr>
            <a:stCxn id="38" idx="3"/>
          </p:cNvCxnSpPr>
          <p:nvPr/>
        </p:nvCxnSpPr>
        <p:spPr>
          <a:xfrm flipV="1">
            <a:off x="5724128" y="3501010"/>
            <a:ext cx="360040" cy="123894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17"/>
          <p:cNvCxnSpPr>
            <a:stCxn id="35" idx="3"/>
            <a:endCxn id="41" idx="0"/>
          </p:cNvCxnSpPr>
          <p:nvPr/>
        </p:nvCxnSpPr>
        <p:spPr>
          <a:xfrm>
            <a:off x="6372200" y="3032956"/>
            <a:ext cx="612068" cy="11161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300192" y="4149080"/>
            <a:ext cx="1368152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Загруженная динамическая библиотека.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537321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Вызов функции из </a:t>
            </a:r>
            <a:r>
              <a:rPr lang="en-US" sz="1200" dirty="0" smtClean="0"/>
              <a:t>DLL</a:t>
            </a:r>
            <a:r>
              <a:rPr lang="ru-RU" sz="1200" dirty="0" smtClean="0"/>
              <a:t> на основе результата опроса</a:t>
            </a:r>
            <a:r>
              <a:rPr lang="en-US" sz="1200" dirty="0" smtClean="0"/>
              <a:t>&gt;</a:t>
            </a:r>
            <a:endParaRPr lang="ru-RU" sz="1200" dirty="0"/>
          </a:p>
        </p:txBody>
      </p:sp>
      <p:cxnSp>
        <p:nvCxnSpPr>
          <p:cNvPr id="43" name="Прямая со стрелкой 42"/>
          <p:cNvCxnSpPr>
            <a:stCxn id="42" idx="3"/>
          </p:cNvCxnSpPr>
          <p:nvPr/>
        </p:nvCxnSpPr>
        <p:spPr>
          <a:xfrm flipV="1">
            <a:off x="5868144" y="5517234"/>
            <a:ext cx="792088" cy="271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0" y="623731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Выгрузка </a:t>
            </a:r>
            <a:r>
              <a:rPr lang="en-US" sz="1200" dirty="0" smtClean="0"/>
              <a:t>DLL&gt;</a:t>
            </a:r>
            <a:endParaRPr lang="ru-RU" sz="1200" dirty="0"/>
          </a:p>
        </p:txBody>
      </p:sp>
      <p:cxnSp>
        <p:nvCxnSpPr>
          <p:cNvPr id="45" name="Shape 31"/>
          <p:cNvCxnSpPr/>
          <p:nvPr/>
        </p:nvCxnSpPr>
        <p:spPr>
          <a:xfrm rot="5400000" flipH="1" flipV="1">
            <a:off x="4499992" y="4725144"/>
            <a:ext cx="2880320" cy="432048"/>
          </a:xfrm>
          <a:prstGeom prst="bentConnector3">
            <a:avLst>
              <a:gd name="adj1" fmla="val -24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72000" y="494116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Опрос  </a:t>
            </a:r>
            <a:r>
              <a:rPr lang="en-US" sz="1200" dirty="0" smtClean="0"/>
              <a:t>DLL</a:t>
            </a:r>
            <a:r>
              <a:rPr lang="ru-RU" sz="1200" dirty="0" smtClean="0"/>
              <a:t> на состав функций</a:t>
            </a:r>
            <a:r>
              <a:rPr lang="en-US" sz="1200" dirty="0" smtClean="0"/>
              <a:t>&gt;</a:t>
            </a:r>
            <a:endParaRPr lang="ru-RU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20688"/>
            <a:ext cx="82809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Варианты взаимодействий с приложениями на других языках программирования.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221088"/>
            <a:ext cx="2088232" cy="2304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формате </a:t>
            </a:r>
            <a:r>
              <a:rPr lang="en-US" sz="1400" dirty="0" smtClean="0">
                <a:solidFill>
                  <a:schemeClr val="tx1"/>
                </a:solidFill>
              </a:rPr>
              <a:t>DLL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1440160" cy="4824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/>
              <a:t>Приложение на ином языке программирования</a:t>
            </a:r>
            <a:endParaRPr lang="ru-RU" sz="1400" dirty="0"/>
          </a:p>
        </p:txBody>
      </p:sp>
      <p:cxnSp>
        <p:nvCxnSpPr>
          <p:cNvPr id="7" name="Соединительная линия уступом 6"/>
          <p:cNvCxnSpPr>
            <a:stCxn id="8" idx="3"/>
            <a:endCxn id="4" idx="0"/>
          </p:cNvCxnSpPr>
          <p:nvPr/>
        </p:nvCxnSpPr>
        <p:spPr>
          <a:xfrm flipV="1">
            <a:off x="1835696" y="4221088"/>
            <a:ext cx="1980220" cy="1576918"/>
          </a:xfrm>
          <a:prstGeom prst="bentConnector4">
            <a:avLst>
              <a:gd name="adj1" fmla="val 23636"/>
              <a:gd name="adj2" fmla="val 11449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501317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Загрузка </a:t>
            </a:r>
            <a:r>
              <a:rPr lang="en-US" sz="1200" dirty="0" smtClean="0"/>
              <a:t>DLL </a:t>
            </a:r>
            <a:r>
              <a:rPr lang="ru-RU" sz="1200" dirty="0" smtClean="0"/>
              <a:t>и вызов </a:t>
            </a:r>
            <a:r>
              <a:rPr lang="en-US" sz="1200" dirty="0" smtClean="0"/>
              <a:t>VM Caper c </a:t>
            </a:r>
            <a:r>
              <a:rPr lang="ru-RU" sz="1200" dirty="0" smtClean="0"/>
              <a:t>указанием</a:t>
            </a:r>
            <a:r>
              <a:rPr lang="en-US" sz="1200" dirty="0" smtClean="0"/>
              <a:t> </a:t>
            </a:r>
            <a:r>
              <a:rPr lang="ru-RU" sz="1200" dirty="0" smtClean="0"/>
              <a:t>файла - модуля исходного кода на </a:t>
            </a:r>
            <a:r>
              <a:rPr lang="en-US" sz="1200" dirty="0" smtClean="0"/>
              <a:t>Caper</a:t>
            </a:r>
            <a:r>
              <a:rPr lang="ru-RU" sz="1200" dirty="0" smtClean="0"/>
              <a:t>, и другими параметрами вызова</a:t>
            </a:r>
            <a:r>
              <a:rPr lang="en-US" sz="1200" dirty="0" smtClean="0"/>
              <a:t>&gt;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522920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Старт </a:t>
            </a:r>
            <a:r>
              <a:rPr lang="en-US" sz="1200" dirty="0" smtClean="0"/>
              <a:t>VM Caper c </a:t>
            </a:r>
            <a:r>
              <a:rPr lang="ru-RU" sz="1200" dirty="0" smtClean="0"/>
              <a:t>компиляцией и исполнением указанного файла с исходным кодом</a:t>
            </a:r>
            <a:r>
              <a:rPr lang="en-US" sz="1200" dirty="0" smtClean="0"/>
              <a:t>&gt;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2132856"/>
            <a:ext cx="2088232" cy="20162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400" dirty="0" smtClean="0"/>
              <a:t>Виртуальная Машина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формате </a:t>
            </a:r>
            <a:r>
              <a:rPr lang="en-US" sz="1400" dirty="0" smtClean="0">
                <a:solidFill>
                  <a:schemeClr val="tx1"/>
                </a:solidFill>
              </a:rPr>
              <a:t>DLL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299695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Старт </a:t>
            </a:r>
            <a:r>
              <a:rPr lang="en-US" sz="1200" dirty="0" smtClean="0"/>
              <a:t>VM Caper c </a:t>
            </a:r>
            <a:r>
              <a:rPr lang="ru-RU" sz="1200" dirty="0" smtClean="0"/>
              <a:t>компиляцией и исполнением указанного файла с объектным кодом</a:t>
            </a:r>
            <a:r>
              <a:rPr lang="en-US" sz="1200" dirty="0" smtClean="0"/>
              <a:t>&gt; 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299695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</a:t>
            </a:r>
            <a:r>
              <a:rPr lang="ru-RU" sz="1200" dirty="0" smtClean="0"/>
              <a:t>Загрузка </a:t>
            </a:r>
            <a:r>
              <a:rPr lang="en-US" sz="1200" dirty="0" smtClean="0"/>
              <a:t>DLL </a:t>
            </a:r>
            <a:r>
              <a:rPr lang="ru-RU" sz="1200" dirty="0" smtClean="0"/>
              <a:t>и вызов </a:t>
            </a:r>
            <a:r>
              <a:rPr lang="en-US" sz="1200" dirty="0" smtClean="0"/>
              <a:t>VM Caper c </a:t>
            </a:r>
            <a:r>
              <a:rPr lang="ru-RU" sz="1200" dirty="0" smtClean="0"/>
              <a:t>указанием объектного модуля </a:t>
            </a:r>
            <a:r>
              <a:rPr lang="en-US" sz="1200" dirty="0" smtClean="0"/>
              <a:t>Caper</a:t>
            </a:r>
            <a:r>
              <a:rPr lang="ru-RU" sz="1200" dirty="0" smtClean="0"/>
              <a:t>, и другими параметрами вызова</a:t>
            </a:r>
            <a:r>
              <a:rPr lang="en-US" sz="1200" dirty="0" smtClean="0"/>
              <a:t>&gt;</a:t>
            </a:r>
            <a:endParaRPr lang="ru-RU" sz="1200" dirty="0"/>
          </a:p>
        </p:txBody>
      </p:sp>
      <p:cxnSp>
        <p:nvCxnSpPr>
          <p:cNvPr id="19" name="Shape 18"/>
          <p:cNvCxnSpPr>
            <a:stCxn id="13" idx="3"/>
            <a:endCxn id="11" idx="0"/>
          </p:cNvCxnSpPr>
          <p:nvPr/>
        </p:nvCxnSpPr>
        <p:spPr>
          <a:xfrm flipV="1">
            <a:off x="1835696" y="2132856"/>
            <a:ext cx="5148572" cy="1648926"/>
          </a:xfrm>
          <a:prstGeom prst="bentConnector4">
            <a:avLst>
              <a:gd name="adj1" fmla="val 8823"/>
              <a:gd name="adj2" fmla="val 11386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126876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Помимо запуска </a:t>
            </a:r>
            <a:r>
              <a:rPr lang="ru-RU" sz="1400" dirty="0" err="1" smtClean="0"/>
              <a:t>псевдо-исполнимого</a:t>
            </a:r>
            <a:r>
              <a:rPr lang="ru-RU" sz="1400" dirty="0" smtClean="0"/>
              <a:t> (псевдо-</a:t>
            </a:r>
            <a:r>
              <a:rPr lang="en-US" sz="1400" dirty="0" smtClean="0"/>
              <a:t>exe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ru-RU" sz="1400" dirty="0" smtClean="0"/>
              <a:t>модуля приложения на </a:t>
            </a:r>
            <a:r>
              <a:rPr lang="en-US" sz="1400" dirty="0" smtClean="0"/>
              <a:t>Caper </a:t>
            </a:r>
            <a:r>
              <a:rPr lang="ru-RU" sz="1400" dirty="0" smtClean="0"/>
              <a:t>традиционными средствами старта из приложения другого приложения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  <a:r>
              <a:rPr lang="en-US" sz="1400" dirty="0" smtClean="0"/>
              <a:t>VM Caper </a:t>
            </a:r>
            <a:r>
              <a:rPr lang="ru-RU" sz="1400" dirty="0" smtClean="0"/>
              <a:t>реализована и в форме </a:t>
            </a:r>
            <a:r>
              <a:rPr lang="en-US" sz="1400" dirty="0" smtClean="0"/>
              <a:t>DLL. </a:t>
            </a:r>
            <a:endParaRPr lang="ru-RU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620688"/>
            <a:ext cx="62646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Многопотоковая</a:t>
            </a:r>
            <a:r>
              <a:rPr lang="ru-RU" dirty="0" smtClean="0"/>
              <a:t> версия </a:t>
            </a:r>
            <a:r>
              <a:rPr lang="en-US" dirty="0" smtClean="0"/>
              <a:t>VM Caper</a:t>
            </a:r>
            <a:r>
              <a:rPr lang="ru-RU" dirty="0" smtClean="0"/>
              <a:t>                                              (</a:t>
            </a:r>
            <a:r>
              <a:rPr lang="en-US" dirty="0" smtClean="0"/>
              <a:t>3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Загрузка ядер процессора</a:t>
            </a:r>
            <a:r>
              <a:rPr lang="en-US" sz="1600" dirty="0" smtClean="0"/>
              <a:t>:</a:t>
            </a:r>
            <a:r>
              <a:rPr lang="ru-RU" sz="1600" dirty="0" smtClean="0"/>
              <a:t> </a:t>
            </a:r>
            <a:r>
              <a:rPr lang="en-US" sz="1600" dirty="0" smtClean="0"/>
              <a:t>8 </a:t>
            </a:r>
            <a:r>
              <a:rPr lang="ru-RU" sz="1600" dirty="0" smtClean="0"/>
              <a:t>потоков </a:t>
            </a:r>
            <a:r>
              <a:rPr lang="en-US" sz="1600" dirty="0" smtClean="0"/>
              <a:t>VM Caper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48 000 параллельных процессов.</a:t>
            </a:r>
            <a:endParaRPr lang="ru-RU" sz="1600" dirty="0"/>
          </a:p>
        </p:txBody>
      </p:sp>
      <p:pic>
        <p:nvPicPr>
          <p:cNvPr id="9" name="Рисунок 8" descr="CaperE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7416824" cy="520869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16824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Некоторые парадигмы </a:t>
            </a:r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Парадигмы </a:t>
            </a:r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620688"/>
            <a:ext cx="29523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Данные с </a:t>
            </a:r>
            <a:r>
              <a:rPr lang="ru-RU" dirty="0" err="1" smtClean="0"/>
              <a:t>самопостроением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12976"/>
            <a:ext cx="1872208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 smtClean="0"/>
              <a:t>Программный модуль</a:t>
            </a:r>
          </a:p>
          <a:p>
            <a:endParaRPr lang="ru-RU" sz="1200" dirty="0" smtClean="0"/>
          </a:p>
          <a:p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построения данных порожденного типа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221088"/>
            <a:ext cx="2160240" cy="1359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 smtClean="0"/>
              <a:t>Программный  модуль построения</a:t>
            </a:r>
            <a:r>
              <a:rPr lang="en-US" sz="1200" b="1" u="sng" dirty="0" smtClean="0"/>
              <a:t>,</a:t>
            </a:r>
            <a:r>
              <a:rPr lang="ru-RU" sz="1200" b="1" u="sng" dirty="0" smtClean="0"/>
              <a:t> поддержки и разрушения заданного типа данных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195736" y="3068960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707904" y="2852936"/>
            <a:ext cx="194421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Построение  первичной структуры данных</a:t>
            </a:r>
            <a:endParaRPr lang="ru-RU" sz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07904" y="3645024"/>
            <a:ext cx="194421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Загрузка модуля построения и поддержки данных</a:t>
            </a:r>
            <a:endParaRPr lang="ru-RU" sz="1200" dirty="0"/>
          </a:p>
        </p:txBody>
      </p:sp>
      <p:cxnSp>
        <p:nvCxnSpPr>
          <p:cNvPr id="26" name="Прямая со стрелкой 25"/>
          <p:cNvCxnSpPr>
            <a:stCxn id="24" idx="2"/>
            <a:endCxn id="29" idx="0"/>
          </p:cNvCxnSpPr>
          <p:nvPr/>
        </p:nvCxnSpPr>
        <p:spPr>
          <a:xfrm>
            <a:off x="4680012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stCxn id="24" idx="3"/>
            <a:endCxn id="12" idx="0"/>
          </p:cNvCxnSpPr>
          <p:nvPr/>
        </p:nvCxnSpPr>
        <p:spPr>
          <a:xfrm>
            <a:off x="5652120" y="3969060"/>
            <a:ext cx="1584176" cy="25202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707904" y="4653136"/>
            <a:ext cx="194421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Построение  окончательной структуры данных</a:t>
            </a:r>
            <a:endParaRPr lang="ru-RU" sz="1200" dirty="0"/>
          </a:p>
        </p:txBody>
      </p:sp>
      <p:cxnSp>
        <p:nvCxnSpPr>
          <p:cNvPr id="32" name="Прямая со стрелкой 31"/>
          <p:cNvCxnSpPr>
            <a:stCxn id="23" idx="2"/>
            <a:endCxn id="24" idx="0"/>
          </p:cNvCxnSpPr>
          <p:nvPr/>
        </p:nvCxnSpPr>
        <p:spPr>
          <a:xfrm>
            <a:off x="4680012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2" idx="1"/>
            <a:endCxn id="29" idx="3"/>
          </p:cNvCxnSpPr>
          <p:nvPr/>
        </p:nvCxnSpPr>
        <p:spPr>
          <a:xfrm flipH="1">
            <a:off x="5652120" y="4900972"/>
            <a:ext cx="504056" cy="40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707904" y="5589240"/>
            <a:ext cx="194421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Выгрузка модуля, если далее не нужен</a:t>
            </a:r>
            <a:endParaRPr lang="ru-RU" sz="1200" dirty="0"/>
          </a:p>
        </p:txBody>
      </p:sp>
      <p:cxnSp>
        <p:nvCxnSpPr>
          <p:cNvPr id="39" name="Прямая со стрелкой 38"/>
          <p:cNvCxnSpPr>
            <a:stCxn id="29" idx="2"/>
            <a:endCxn id="38" idx="0"/>
          </p:cNvCxnSpPr>
          <p:nvPr/>
        </p:nvCxnSpPr>
        <p:spPr>
          <a:xfrm>
            <a:off x="4680012" y="52292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stCxn id="38" idx="3"/>
            <a:endCxn id="12" idx="2"/>
          </p:cNvCxnSpPr>
          <p:nvPr/>
        </p:nvCxnSpPr>
        <p:spPr>
          <a:xfrm flipV="1">
            <a:off x="5652120" y="5580856"/>
            <a:ext cx="1584176" cy="296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141277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Построение данных с помощью загружаемого программного модуля.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Парадигмы </a:t>
            </a:r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620688"/>
            <a:ext cx="29523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Живые</a:t>
            </a:r>
            <a:r>
              <a:rPr lang="en-US" dirty="0" smtClean="0"/>
              <a:t>”</a:t>
            </a:r>
            <a:r>
              <a:rPr lang="ru-RU" dirty="0" smtClean="0"/>
              <a:t> данные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1872208" cy="1944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u="sng" dirty="0" smtClean="0"/>
              <a:t>Программный модуль</a:t>
            </a:r>
          </a:p>
          <a:p>
            <a:endParaRPr lang="ru-RU" sz="1200" dirty="0" smtClean="0"/>
          </a:p>
          <a:p>
            <a:r>
              <a:rPr lang="en-US" sz="1200" dirty="0" smtClean="0">
                <a:solidFill>
                  <a:srgbClr val="C00000"/>
                </a:solidFill>
              </a:rPr>
              <a:t>&lt;</a:t>
            </a:r>
            <a:r>
              <a:rPr lang="ru-RU" sz="1200" dirty="0" smtClean="0">
                <a:solidFill>
                  <a:srgbClr val="C00000"/>
                </a:solidFill>
              </a:rPr>
              <a:t>команда построения данных порожденного типа</a:t>
            </a:r>
            <a:r>
              <a:rPr lang="en-US" sz="1200" dirty="0" smtClean="0">
                <a:solidFill>
                  <a:srgbClr val="C00000"/>
                </a:solidFill>
              </a:rPr>
              <a:t>&gt;</a:t>
            </a:r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195736" y="3140968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707904" y="2924944"/>
            <a:ext cx="1944216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Построение  первичной структуры данных</a:t>
            </a:r>
            <a:endParaRPr lang="ru-RU" sz="1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3501008"/>
            <a:ext cx="1944216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Загрузка модуля построения и поддержки данных</a:t>
            </a:r>
            <a:endParaRPr lang="ru-RU" sz="1000" dirty="0"/>
          </a:p>
        </p:txBody>
      </p:sp>
      <p:cxnSp>
        <p:nvCxnSpPr>
          <p:cNvPr id="10" name="Прямая со стрелкой 9"/>
          <p:cNvCxnSpPr>
            <a:stCxn id="9" idx="2"/>
            <a:endCxn id="12" idx="0"/>
          </p:cNvCxnSpPr>
          <p:nvPr/>
        </p:nvCxnSpPr>
        <p:spPr>
          <a:xfrm>
            <a:off x="4680012" y="3933056"/>
            <a:ext cx="0" cy="216024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9" idx="3"/>
            <a:endCxn id="20" idx="0"/>
          </p:cNvCxnSpPr>
          <p:nvPr/>
        </p:nvCxnSpPr>
        <p:spPr>
          <a:xfrm>
            <a:off x="5652120" y="3717032"/>
            <a:ext cx="1584176" cy="2880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707904" y="4149080"/>
            <a:ext cx="1944216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Построение  окончательной структуры данных</a:t>
            </a:r>
            <a:endParaRPr lang="ru-RU" sz="1000" dirty="0"/>
          </a:p>
        </p:txBody>
      </p:sp>
      <p:cxnSp>
        <p:nvCxnSpPr>
          <p:cNvPr id="13" name="Прямая со стрелкой 12"/>
          <p:cNvCxnSpPr>
            <a:stCxn id="8" idx="2"/>
            <a:endCxn id="9" idx="0"/>
          </p:cNvCxnSpPr>
          <p:nvPr/>
        </p:nvCxnSpPr>
        <p:spPr>
          <a:xfrm>
            <a:off x="4680012" y="3284984"/>
            <a:ext cx="0" cy="216024"/>
          </a:xfrm>
          <a:prstGeom prst="straightConnector1">
            <a:avLst/>
          </a:prstGeom>
          <a:ln w="6350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0" idx="1"/>
            <a:endCxn id="12" idx="3"/>
          </p:cNvCxnSpPr>
          <p:nvPr/>
        </p:nvCxnSpPr>
        <p:spPr>
          <a:xfrm flipH="1" flipV="1">
            <a:off x="5652120" y="4365104"/>
            <a:ext cx="504056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707904" y="4797152"/>
            <a:ext cx="1944216" cy="5760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Выгрузка модуля, если далее не нужен</a:t>
            </a:r>
            <a:endParaRPr lang="ru-RU" sz="1200" dirty="0"/>
          </a:p>
        </p:txBody>
      </p:sp>
      <p:cxnSp>
        <p:nvCxnSpPr>
          <p:cNvPr id="16" name="Прямая со стрелкой 15"/>
          <p:cNvCxnSpPr>
            <a:stCxn id="12" idx="2"/>
            <a:endCxn id="15" idx="0"/>
          </p:cNvCxnSpPr>
          <p:nvPr/>
        </p:nvCxnSpPr>
        <p:spPr>
          <a:xfrm>
            <a:off x="4680012" y="4581128"/>
            <a:ext cx="0" cy="216024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15" idx="3"/>
            <a:endCxn id="20" idx="2"/>
          </p:cNvCxnSpPr>
          <p:nvPr/>
        </p:nvCxnSpPr>
        <p:spPr>
          <a:xfrm flipV="1">
            <a:off x="5652120" y="4869160"/>
            <a:ext cx="1584176" cy="21602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07904" y="6021288"/>
            <a:ext cx="194421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Старт параллельного процесса поддержки построенного данного</a:t>
            </a:r>
            <a:endParaRPr lang="ru-RU" sz="1200" dirty="0"/>
          </a:p>
        </p:txBody>
      </p:sp>
      <p:cxnSp>
        <p:nvCxnSpPr>
          <p:cNvPr id="19" name="Прямая со стрелкой 18"/>
          <p:cNvCxnSpPr>
            <a:stCxn id="15" idx="2"/>
            <a:endCxn id="18" idx="0"/>
          </p:cNvCxnSpPr>
          <p:nvPr/>
        </p:nvCxnSpPr>
        <p:spPr>
          <a:xfrm>
            <a:off x="4680012" y="537321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156176" y="4005064"/>
            <a:ext cx="216024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u="sng" dirty="0" smtClean="0"/>
              <a:t>Программный  модуль построения</a:t>
            </a:r>
            <a:r>
              <a:rPr lang="en-US" sz="1200" b="1" u="sng" dirty="0" smtClean="0"/>
              <a:t>,</a:t>
            </a:r>
            <a:r>
              <a:rPr lang="ru-RU" sz="1200" b="1" u="sng" dirty="0" smtClean="0"/>
              <a:t> поддержки и разрушения заданного типа данных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141277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Построение данных с помощью загружаемого программного модуля, но с запуском параллельного процесса, поддерживающего существование данных. Такой процесс постоянно контролирует изменения в вычислительной среде приложения и изменяет поддерживаемые данные, осуществляет управляющие действия, и пр. 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620688"/>
            <a:ext cx="61206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Публикации, относящиеся к представленным материалам.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Вартанов</a:t>
            </a:r>
            <a:r>
              <a:rPr lang="ru-RU" sz="1400" dirty="0" smtClean="0"/>
              <a:t> С.Р.  Методы конструирования и сопровождения данных средствами языка параллельного программирования </a:t>
            </a:r>
            <a:r>
              <a:rPr lang="en-US" sz="1400" dirty="0" smtClean="0"/>
              <a:t>Caper</a:t>
            </a:r>
            <a:r>
              <a:rPr lang="ru-RU" sz="1400" dirty="0" smtClean="0"/>
              <a:t>. Труды 4-ой международной конференции “Параллельные вычисления и задачи управления”. </a:t>
            </a:r>
            <a:r>
              <a:rPr lang="en-US" sz="1400" dirty="0" smtClean="0"/>
              <a:t>PACO</a:t>
            </a:r>
            <a:r>
              <a:rPr lang="ru-RU" sz="1400" dirty="0" smtClean="0"/>
              <a:t>-2008</a:t>
            </a:r>
            <a:r>
              <a:rPr lang="en-GB" sz="1400" dirty="0" smtClean="0"/>
              <a:t>, </a:t>
            </a:r>
            <a:r>
              <a:rPr lang="en-GB" sz="1400" dirty="0" err="1" smtClean="0"/>
              <a:t>Москва</a:t>
            </a:r>
            <a:r>
              <a:rPr lang="en-GB" sz="1400" dirty="0" smtClean="0"/>
              <a:t>,</a:t>
            </a:r>
            <a:r>
              <a:rPr lang="en-US" sz="1400" dirty="0" smtClean="0"/>
              <a:t> 2008</a:t>
            </a:r>
            <a:r>
              <a:rPr lang="ru-RU" sz="1400" dirty="0" smtClean="0"/>
              <a:t>. 20 стр.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Вартанов</a:t>
            </a:r>
            <a:r>
              <a:rPr lang="ru-RU" sz="1400" dirty="0" smtClean="0"/>
              <a:t> С.Р.  Средства динамической компоновки программ и данных в языке </a:t>
            </a:r>
            <a:r>
              <a:rPr lang="en-GB" sz="1400" dirty="0" smtClean="0"/>
              <a:t>Caper</a:t>
            </a:r>
            <a:r>
              <a:rPr lang="ru-RU" sz="1400" dirty="0" smtClean="0"/>
              <a:t>. Годичная научная конференция Российско-Армянского (Славянского)  Университета, Ереван, 2007.  11 стр.</a:t>
            </a:r>
          </a:p>
          <a:p>
            <a:endParaRPr lang="ru-RU" sz="1400" dirty="0" smtClean="0"/>
          </a:p>
          <a:p>
            <a:r>
              <a:rPr lang="en-US" sz="1400" dirty="0" err="1" smtClean="0"/>
              <a:t>Vartanov</a:t>
            </a:r>
            <a:r>
              <a:rPr lang="en-US" sz="1400" dirty="0" smtClean="0"/>
              <a:t> S.R.  </a:t>
            </a:r>
            <a:r>
              <a:rPr lang="en-GB" sz="1400" dirty="0" smtClean="0"/>
              <a:t>A Mass Parallel Starts  In Parallel Programming Language Caper</a:t>
            </a:r>
            <a:r>
              <a:rPr lang="ru-RU" sz="1400" dirty="0" smtClean="0"/>
              <a:t>. Информационные технологии и управление. Том 4-1, Ереван, 2006. 7 стр.</a:t>
            </a:r>
          </a:p>
          <a:p>
            <a:endParaRPr lang="ru-RU" sz="1400" dirty="0" smtClean="0"/>
          </a:p>
          <a:p>
            <a:r>
              <a:rPr lang="en-US" sz="1400" dirty="0" err="1" smtClean="0"/>
              <a:t>Vartanov</a:t>
            </a:r>
            <a:r>
              <a:rPr lang="en-US" sz="1400" dirty="0" smtClean="0"/>
              <a:t> S.R.  </a:t>
            </a:r>
            <a:r>
              <a:rPr lang="en-GB" sz="1400" dirty="0" smtClean="0"/>
              <a:t>Parallel Programming Methods in Caper Language and its Application in Image Processing. SCI2002/ISAS2002, </a:t>
            </a:r>
            <a:r>
              <a:rPr lang="en-GB" sz="1400" dirty="0" err="1" smtClean="0"/>
              <a:t>Orlando</a:t>
            </a:r>
            <a:r>
              <a:rPr lang="en-GB" sz="1400" dirty="0" smtClean="0"/>
              <a:t>, USA, 2002, vol. XI.  8</a:t>
            </a:r>
            <a:r>
              <a:rPr lang="ru-RU" sz="1400" dirty="0" smtClean="0"/>
              <a:t> стр.</a:t>
            </a:r>
          </a:p>
          <a:p>
            <a:endParaRPr lang="ru-RU" sz="1400" dirty="0" smtClean="0"/>
          </a:p>
          <a:p>
            <a:r>
              <a:rPr lang="en-US" sz="1400" dirty="0" err="1" smtClean="0"/>
              <a:t>Vartanov</a:t>
            </a:r>
            <a:r>
              <a:rPr lang="en-US" sz="1400" dirty="0" smtClean="0"/>
              <a:t> S.R. </a:t>
            </a:r>
            <a:r>
              <a:rPr lang="ru-RU" sz="1400" dirty="0" smtClean="0"/>
              <a:t> </a:t>
            </a:r>
            <a:r>
              <a:rPr lang="en-GB" sz="1400" dirty="0" smtClean="0"/>
              <a:t>On Parallel Programming Language Caper</a:t>
            </a:r>
            <a:r>
              <a:rPr lang="ru-RU" sz="1400" dirty="0" smtClean="0"/>
              <a:t>. </a:t>
            </a:r>
            <a:r>
              <a:rPr lang="en-GB" sz="1400" dirty="0" smtClean="0"/>
              <a:t>Lect. Notes in Computer Sci., HCPN-2001</a:t>
            </a:r>
            <a:r>
              <a:rPr lang="ru-RU" sz="1400" dirty="0" smtClean="0"/>
              <a:t>. 4 стр.</a:t>
            </a:r>
          </a:p>
          <a:p>
            <a:endParaRPr lang="ru-RU" sz="1400" dirty="0" smtClean="0"/>
          </a:p>
          <a:p>
            <a:r>
              <a:rPr lang="en-US" sz="1400" dirty="0" err="1" smtClean="0"/>
              <a:t>Vartanov</a:t>
            </a:r>
            <a:r>
              <a:rPr lang="en-US" sz="1400" dirty="0" smtClean="0"/>
              <a:t> S.R. </a:t>
            </a:r>
            <a:r>
              <a:rPr lang="ru-RU" sz="1400" dirty="0" smtClean="0"/>
              <a:t> </a:t>
            </a:r>
            <a:r>
              <a:rPr lang="en-GB" sz="1400" dirty="0" smtClean="0"/>
              <a:t>Parallel Programming in Caper</a:t>
            </a:r>
            <a:r>
              <a:rPr lang="ru-RU" sz="1400" dirty="0" smtClean="0"/>
              <a:t>. </a:t>
            </a:r>
            <a:r>
              <a:rPr lang="en-GB" sz="1400" dirty="0" smtClean="0"/>
              <a:t>Mathematical Questions of    Cybernetics and Computing Technique. </a:t>
            </a:r>
            <a:r>
              <a:rPr lang="en-GB" sz="1400" dirty="0" err="1" smtClean="0"/>
              <a:t>Vol</a:t>
            </a:r>
            <a:r>
              <a:rPr lang="en-US" sz="1400" dirty="0" smtClean="0"/>
              <a:t>.22, </a:t>
            </a:r>
            <a:r>
              <a:rPr lang="en-GB" sz="1400" dirty="0" smtClean="0"/>
              <a:t>Yerevan</a:t>
            </a:r>
            <a:r>
              <a:rPr lang="en-US" sz="1400" dirty="0" smtClean="0"/>
              <a:t>, 2001</a:t>
            </a:r>
            <a:r>
              <a:rPr lang="ru-RU" sz="1400" dirty="0" smtClean="0"/>
              <a:t>.  13 стр.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Вартанов</a:t>
            </a:r>
            <a:r>
              <a:rPr lang="ru-RU" sz="1400" dirty="0" smtClean="0"/>
              <a:t> С.Р.  Язык программирования CAPER. Препринт 97-5. Национальная Академия Наук Украины, Институт Кибернетики им. Глушкова. Киев, 1997.  27 стр.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Вартанов</a:t>
            </a:r>
            <a:r>
              <a:rPr lang="ru-RU" sz="1400" dirty="0" smtClean="0"/>
              <a:t> С.Р.  (с соавторами).  Интегрированная информационно-аналитическая система коммерческого банка. Финансовые риски, </a:t>
            </a:r>
            <a:r>
              <a:rPr lang="en-GB" sz="1400" dirty="0" smtClean="0"/>
              <a:t>N</a:t>
            </a:r>
            <a:r>
              <a:rPr lang="ru-RU" sz="1400" dirty="0" smtClean="0"/>
              <a:t>2 (6). Киев, 1996. 4 стр. 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16824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Приложения на </a:t>
            </a:r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20688"/>
            <a:ext cx="38884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Разработанные приложения на </a:t>
            </a:r>
            <a:r>
              <a:rPr lang="en-US" dirty="0" smtClean="0"/>
              <a:t>Caper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208912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Компоненты системы банковского анализа.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Система анализа и рубрицирования текстов.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Имитатор асинхронного параллельного многоканального ввода информации, </a:t>
            </a:r>
          </a:p>
          <a:p>
            <a:r>
              <a:rPr lang="ru-RU" dirty="0" smtClean="0"/>
              <a:t>      ее интеграции и параллельной обработки.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Графический редактор с параллельными алгоритмами выделения связных    </a:t>
            </a:r>
          </a:p>
          <a:p>
            <a:r>
              <a:rPr lang="ru-RU" dirty="0" smtClean="0"/>
              <a:t>      областей на изображении и внешних границ связных областей.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Система распознавания и анализа в ириса человеческого глаза.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Система моделирования параллельных архитектур.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Система графической подготовки вычислений для многопроцессорных </a:t>
            </a:r>
          </a:p>
          <a:p>
            <a:r>
              <a:rPr lang="ru-RU" dirty="0" smtClean="0"/>
              <a:t>      систем.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Интегрированная среда обработки и анализа растровых и видео- </a:t>
            </a:r>
          </a:p>
          <a:p>
            <a:r>
              <a:rPr lang="ru-RU" dirty="0" smtClean="0"/>
              <a:t>      изображений.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Подсистема обработки и анализа рентгеновских снимков в медицине.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Другие менее значимые приложения.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043112" y="278125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755775" y="299715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55775" y="3284488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55775" y="3573413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55775" y="386075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5775" y="414967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55775" y="4437013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5775" y="472435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03475" y="278125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63837" y="278125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24200" y="278125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2975" y="278125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337" y="278125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03700" y="278125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5775" y="501327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5775" y="5300613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67075" y="4005213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79737" y="4221113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043112" y="4005213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3564062" y="3860750"/>
            <a:ext cx="576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Right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79512" y="3860750"/>
            <a:ext cx="576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Left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1908300" y="5516513"/>
            <a:ext cx="647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Down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340100" y="4221113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1908300" y="2420888"/>
            <a:ext cx="503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Up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619375" y="4221113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700462" y="4221113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619375" y="2997150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979737" y="2997150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340100" y="2997150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700462" y="2997150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259012" y="2997150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059237" y="2997150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059237" y="4221113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259012" y="4221113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57"/>
          <p:cNvSpPr txBox="1">
            <a:spLocks noChangeArrowheads="1"/>
          </p:cNvSpPr>
          <p:nvPr/>
        </p:nvSpPr>
        <p:spPr bwMode="auto">
          <a:xfrm>
            <a:off x="467544" y="1700808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Старт параллельных процедур по затравочному </a:t>
            </a:r>
            <a:r>
              <a:rPr lang="ru-RU" sz="1600" dirty="0" err="1">
                <a:latin typeface="Calibri" pitchFamily="34" charset="0"/>
              </a:rPr>
              <a:t>пикселу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(</a:t>
            </a:r>
            <a:r>
              <a:rPr lang="en-US" sz="1600" dirty="0" err="1">
                <a:latin typeface="Calibri" pitchFamily="34" charset="0"/>
              </a:rPr>
              <a:t>y,x</a:t>
            </a:r>
            <a:r>
              <a:rPr lang="en-US" sz="1600" dirty="0">
                <a:latin typeface="Calibri" pitchFamily="34" charset="0"/>
              </a:rPr>
              <a:t>)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37" name="Прямоугольник 58"/>
          <p:cNvSpPr>
            <a:spLocks noChangeArrowheads="1"/>
          </p:cNvSpPr>
          <p:nvPr/>
        </p:nvSpPr>
        <p:spPr bwMode="auto">
          <a:xfrm>
            <a:off x="1763837" y="3860750"/>
            <a:ext cx="485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(y,x)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707904" y="620688"/>
            <a:ext cx="49685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Схема алгоритма выделения связной области (1)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644008" y="1556792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Параллельно стартуют две процедуры, которые продвигаются вправо и влево от затравочного </a:t>
            </a:r>
            <a:r>
              <a:rPr lang="ru-RU" dirty="0" err="1" smtClean="0"/>
              <a:t>пиксела</a:t>
            </a:r>
            <a:r>
              <a:rPr lang="ru-RU" dirty="0" smtClean="0"/>
              <a:t> до тех пор, пока не встретят </a:t>
            </a:r>
            <a:r>
              <a:rPr lang="en-US" dirty="0" smtClean="0"/>
              <a:t>“</a:t>
            </a:r>
            <a:r>
              <a:rPr lang="ru-RU" dirty="0" smtClean="0"/>
              <a:t>чужой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 err="1" smtClean="0"/>
              <a:t>пиксел</a:t>
            </a:r>
            <a:r>
              <a:rPr lang="ru-RU" dirty="0" smtClean="0"/>
              <a:t>. По мере продвижения запускают параллельные процедуры вверх и вниз, которые, в свою очередь, продвигаются до тех пор, пока  не встретят </a:t>
            </a:r>
            <a:r>
              <a:rPr lang="en-US" dirty="0" smtClean="0"/>
              <a:t>“</a:t>
            </a:r>
            <a:r>
              <a:rPr lang="ru-RU" dirty="0" smtClean="0"/>
              <a:t>чужой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 err="1" smtClean="0"/>
              <a:t>пиксел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67544" y="59492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*) </a:t>
            </a:r>
            <a:r>
              <a:rPr lang="ru-RU" sz="1200" dirty="0" smtClean="0"/>
              <a:t>Описание алгоритма опубликовано в</a:t>
            </a:r>
            <a:r>
              <a:rPr lang="en-US" sz="1200" dirty="0" smtClean="0"/>
              <a:t>:</a:t>
            </a:r>
            <a:endParaRPr lang="ru-RU" sz="1200" dirty="0" smtClean="0"/>
          </a:p>
          <a:p>
            <a:r>
              <a:rPr lang="en-GB" sz="1200" dirty="0" smtClean="0"/>
              <a:t>S.R. </a:t>
            </a:r>
            <a:r>
              <a:rPr lang="en-GB" sz="1200" dirty="0" err="1" smtClean="0"/>
              <a:t>Vartanov</a:t>
            </a:r>
            <a:r>
              <a:rPr lang="en-GB" sz="1200" dirty="0" smtClean="0"/>
              <a:t>. Parallel Programming Methods in Caper Language and its Application in Image Processing. SCI2002/ISAS2002, </a:t>
            </a:r>
            <a:r>
              <a:rPr lang="en-GB" sz="1200" dirty="0" err="1" smtClean="0"/>
              <a:t>Orlando</a:t>
            </a:r>
            <a:r>
              <a:rPr lang="en-GB" sz="1200" dirty="0" smtClean="0"/>
              <a:t>, USA, 2002, vol. XI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5292427" y="3573487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005090" y="3789387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005090" y="4076724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005090" y="4365649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05090" y="4652987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005090" y="4941912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5090" y="5229249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05090" y="5518174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52790" y="3573487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13152" y="3573487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73515" y="3573487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32290" y="3573487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92652" y="3573487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53015" y="3573487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5090" y="5805512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5090" y="6092849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589415" y="3933849"/>
            <a:ext cx="0" cy="201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6805315" y="4652987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6805315" y="4941912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6805315" y="5229249"/>
            <a:ext cx="21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876752" y="4510112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5724227" y="4365649"/>
            <a:ext cx="21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5724227" y="4652987"/>
            <a:ext cx="21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5724227" y="4941912"/>
            <a:ext cx="21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6229052" y="3933849"/>
            <a:ext cx="0" cy="201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436890" y="4221187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5365452" y="4365649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5365452" y="4652987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5365452" y="4941912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31" name="TextBox 42"/>
          <p:cNvSpPr txBox="1">
            <a:spLocks noChangeArrowheads="1"/>
          </p:cNvSpPr>
          <p:nvPr/>
        </p:nvSpPr>
        <p:spPr bwMode="auto">
          <a:xfrm>
            <a:off x="7165677" y="4652987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32" name="TextBox 43"/>
          <p:cNvSpPr txBox="1">
            <a:spLocks noChangeArrowheads="1"/>
          </p:cNvSpPr>
          <p:nvPr/>
        </p:nvSpPr>
        <p:spPr bwMode="auto">
          <a:xfrm>
            <a:off x="7165677" y="4941912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33" name="TextBox 44"/>
          <p:cNvSpPr txBox="1">
            <a:spLocks noChangeArrowheads="1"/>
          </p:cNvSpPr>
          <p:nvPr/>
        </p:nvSpPr>
        <p:spPr bwMode="auto">
          <a:xfrm>
            <a:off x="7165677" y="5229249"/>
            <a:ext cx="21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34" name="TextBox 45"/>
          <p:cNvSpPr txBox="1">
            <a:spLocks noChangeArrowheads="1"/>
          </p:cNvSpPr>
          <p:nvPr/>
        </p:nvSpPr>
        <p:spPr bwMode="auto">
          <a:xfrm>
            <a:off x="7524452" y="4652987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35" name="TextBox 46"/>
          <p:cNvSpPr txBox="1">
            <a:spLocks noChangeArrowheads="1"/>
          </p:cNvSpPr>
          <p:nvPr/>
        </p:nvSpPr>
        <p:spPr bwMode="auto">
          <a:xfrm>
            <a:off x="6876752" y="4221187"/>
            <a:ext cx="863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ToRight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6" name="TextBox 47"/>
          <p:cNvSpPr txBox="1">
            <a:spLocks noChangeArrowheads="1"/>
          </p:cNvSpPr>
          <p:nvPr/>
        </p:nvSpPr>
        <p:spPr bwMode="auto">
          <a:xfrm>
            <a:off x="5220990" y="3933849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ToLeft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7" name="TextBox 48"/>
          <p:cNvSpPr txBox="1">
            <a:spLocks noChangeArrowheads="1"/>
          </p:cNvSpPr>
          <p:nvPr/>
        </p:nvSpPr>
        <p:spPr bwMode="auto">
          <a:xfrm>
            <a:off x="5941715" y="5876949"/>
            <a:ext cx="719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ToUp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8" name="TextBox 49"/>
          <p:cNvSpPr txBox="1">
            <a:spLocks noChangeArrowheads="1"/>
          </p:cNvSpPr>
          <p:nvPr/>
        </p:nvSpPr>
        <p:spPr bwMode="auto">
          <a:xfrm>
            <a:off x="6444952" y="5876949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ToUp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619250" y="3573463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331913" y="3789363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331913" y="407670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331913" y="436562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331913" y="4652963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331913" y="4941888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331913" y="522922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331913" y="5516563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979613" y="3573463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339975" y="3573463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700338" y="3573463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059113" y="3573463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19475" y="3573463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779838" y="3573463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331913" y="5805488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31913" y="609282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129"/>
          <p:cNvSpPr txBox="1">
            <a:spLocks noChangeArrowheads="1"/>
          </p:cNvSpPr>
          <p:nvPr/>
        </p:nvSpPr>
        <p:spPr bwMode="auto">
          <a:xfrm>
            <a:off x="3132138" y="4652963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56" name="TextBox 130"/>
          <p:cNvSpPr txBox="1">
            <a:spLocks noChangeArrowheads="1"/>
          </p:cNvSpPr>
          <p:nvPr/>
        </p:nvSpPr>
        <p:spPr bwMode="auto">
          <a:xfrm>
            <a:off x="3132138" y="4941888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57" name="TextBox 131"/>
          <p:cNvSpPr txBox="1">
            <a:spLocks noChangeArrowheads="1"/>
          </p:cNvSpPr>
          <p:nvPr/>
        </p:nvSpPr>
        <p:spPr bwMode="auto">
          <a:xfrm>
            <a:off x="3132138" y="5229225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3203575" y="5661025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133"/>
          <p:cNvSpPr txBox="1">
            <a:spLocks noChangeArrowheads="1"/>
          </p:cNvSpPr>
          <p:nvPr/>
        </p:nvSpPr>
        <p:spPr bwMode="auto">
          <a:xfrm>
            <a:off x="2051050" y="4365625"/>
            <a:ext cx="21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0" name="TextBox 134"/>
          <p:cNvSpPr txBox="1">
            <a:spLocks noChangeArrowheads="1"/>
          </p:cNvSpPr>
          <p:nvPr/>
        </p:nvSpPr>
        <p:spPr bwMode="auto">
          <a:xfrm>
            <a:off x="2051050" y="4652963"/>
            <a:ext cx="21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1" name="TextBox 135"/>
          <p:cNvSpPr txBox="1">
            <a:spLocks noChangeArrowheads="1"/>
          </p:cNvSpPr>
          <p:nvPr/>
        </p:nvSpPr>
        <p:spPr bwMode="auto">
          <a:xfrm>
            <a:off x="2051050" y="4941888"/>
            <a:ext cx="21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2555875" y="4005263"/>
            <a:ext cx="0" cy="201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1763713" y="537368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139"/>
          <p:cNvSpPr txBox="1">
            <a:spLocks noChangeArrowheads="1"/>
          </p:cNvSpPr>
          <p:nvPr/>
        </p:nvSpPr>
        <p:spPr bwMode="auto">
          <a:xfrm>
            <a:off x="1692275" y="4365625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5" name="TextBox 140"/>
          <p:cNvSpPr txBox="1">
            <a:spLocks noChangeArrowheads="1"/>
          </p:cNvSpPr>
          <p:nvPr/>
        </p:nvSpPr>
        <p:spPr bwMode="auto">
          <a:xfrm>
            <a:off x="1692275" y="4652963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6" name="TextBox 141"/>
          <p:cNvSpPr txBox="1">
            <a:spLocks noChangeArrowheads="1"/>
          </p:cNvSpPr>
          <p:nvPr/>
        </p:nvSpPr>
        <p:spPr bwMode="auto">
          <a:xfrm>
            <a:off x="1692275" y="4941888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7" name="TextBox 142"/>
          <p:cNvSpPr txBox="1">
            <a:spLocks noChangeArrowheads="1"/>
          </p:cNvSpPr>
          <p:nvPr/>
        </p:nvSpPr>
        <p:spPr bwMode="auto">
          <a:xfrm>
            <a:off x="3492500" y="4652963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8" name="TextBox 143"/>
          <p:cNvSpPr txBox="1">
            <a:spLocks noChangeArrowheads="1"/>
          </p:cNvSpPr>
          <p:nvPr/>
        </p:nvSpPr>
        <p:spPr bwMode="auto">
          <a:xfrm>
            <a:off x="3492500" y="4941888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9" name="TextBox 144"/>
          <p:cNvSpPr txBox="1">
            <a:spLocks noChangeArrowheads="1"/>
          </p:cNvSpPr>
          <p:nvPr/>
        </p:nvSpPr>
        <p:spPr bwMode="auto">
          <a:xfrm>
            <a:off x="3492500" y="5229225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0" name="TextBox 145"/>
          <p:cNvSpPr txBox="1">
            <a:spLocks noChangeArrowheads="1"/>
          </p:cNvSpPr>
          <p:nvPr/>
        </p:nvSpPr>
        <p:spPr bwMode="auto">
          <a:xfrm>
            <a:off x="3851275" y="4652963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1" name="TextBox 146"/>
          <p:cNvSpPr txBox="1">
            <a:spLocks noChangeArrowheads="1"/>
          </p:cNvSpPr>
          <p:nvPr/>
        </p:nvSpPr>
        <p:spPr bwMode="auto">
          <a:xfrm>
            <a:off x="3203575" y="5732463"/>
            <a:ext cx="863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ToRight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2" name="TextBox 147"/>
          <p:cNvSpPr txBox="1">
            <a:spLocks noChangeArrowheads="1"/>
          </p:cNvSpPr>
          <p:nvPr/>
        </p:nvSpPr>
        <p:spPr bwMode="auto">
          <a:xfrm>
            <a:off x="1692275" y="5445125"/>
            <a:ext cx="647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ToLeft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3" name="TextBox 148"/>
          <p:cNvSpPr txBox="1">
            <a:spLocks noChangeArrowheads="1"/>
          </p:cNvSpPr>
          <p:nvPr/>
        </p:nvSpPr>
        <p:spPr bwMode="auto">
          <a:xfrm>
            <a:off x="2051050" y="3716338"/>
            <a:ext cx="720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ToDown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2916238" y="4005263"/>
            <a:ext cx="0" cy="201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153"/>
          <p:cNvSpPr txBox="1">
            <a:spLocks noChangeArrowheads="1"/>
          </p:cNvSpPr>
          <p:nvPr/>
        </p:nvSpPr>
        <p:spPr bwMode="auto">
          <a:xfrm>
            <a:off x="3132138" y="4365625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6" name="TextBox 154"/>
          <p:cNvSpPr txBox="1">
            <a:spLocks noChangeArrowheads="1"/>
          </p:cNvSpPr>
          <p:nvPr/>
        </p:nvSpPr>
        <p:spPr bwMode="auto">
          <a:xfrm>
            <a:off x="3492500" y="4365625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7" name="TextBox 155"/>
          <p:cNvSpPr txBox="1">
            <a:spLocks noChangeArrowheads="1"/>
          </p:cNvSpPr>
          <p:nvPr/>
        </p:nvSpPr>
        <p:spPr bwMode="auto">
          <a:xfrm>
            <a:off x="3851275" y="4365625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8" name="TextBox 156"/>
          <p:cNvSpPr txBox="1">
            <a:spLocks noChangeArrowheads="1"/>
          </p:cNvSpPr>
          <p:nvPr/>
        </p:nvSpPr>
        <p:spPr bwMode="auto">
          <a:xfrm>
            <a:off x="2051050" y="4076700"/>
            <a:ext cx="217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9" name="TextBox 158"/>
          <p:cNvSpPr txBox="1">
            <a:spLocks noChangeArrowheads="1"/>
          </p:cNvSpPr>
          <p:nvPr/>
        </p:nvSpPr>
        <p:spPr bwMode="auto">
          <a:xfrm>
            <a:off x="2700338" y="3716338"/>
            <a:ext cx="719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ToDown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80" name="TextBox 161"/>
          <p:cNvSpPr txBox="1">
            <a:spLocks noChangeArrowheads="1"/>
          </p:cNvSpPr>
          <p:nvPr/>
        </p:nvSpPr>
        <p:spPr bwMode="auto">
          <a:xfrm>
            <a:off x="2339752" y="2132856"/>
            <a:ext cx="280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  <a:r>
              <a:rPr lang="en-US" sz="1200">
                <a:latin typeface="Calibri" pitchFamily="34" charset="0"/>
              </a:rPr>
              <a:t> – “</a:t>
            </a:r>
            <a:r>
              <a:rPr lang="ru-RU" sz="1200">
                <a:latin typeface="Calibri" pitchFamily="34" charset="0"/>
              </a:rPr>
              <a:t>чужой</a:t>
            </a:r>
            <a:r>
              <a:rPr lang="en-US" sz="1200">
                <a:latin typeface="Calibri" pitchFamily="34" charset="0"/>
              </a:rPr>
              <a:t>”</a:t>
            </a:r>
            <a:r>
              <a:rPr lang="ru-RU" sz="1200">
                <a:latin typeface="Calibri" pitchFamily="34" charset="0"/>
              </a:rPr>
              <a:t> пиксел</a:t>
            </a: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2482503" y="2514202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164"/>
          <p:cNvSpPr txBox="1">
            <a:spLocks noChangeArrowheads="1"/>
          </p:cNvSpPr>
          <p:nvPr/>
        </p:nvSpPr>
        <p:spPr bwMode="auto">
          <a:xfrm>
            <a:off x="2626966" y="2585640"/>
            <a:ext cx="2232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- </a:t>
            </a:r>
            <a:r>
              <a:rPr lang="ru-RU" sz="1200">
                <a:latin typeface="Calibri" pitchFamily="34" charset="0"/>
              </a:rPr>
              <a:t>параллельный процесс </a:t>
            </a:r>
            <a:r>
              <a:rPr lang="en-US" sz="1200">
                <a:latin typeface="Calibri" pitchFamily="34" charset="0"/>
              </a:rPr>
              <a:t>ToUp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5651003" y="2503115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166"/>
          <p:cNvSpPr txBox="1">
            <a:spLocks noChangeArrowheads="1"/>
          </p:cNvSpPr>
          <p:nvPr/>
        </p:nvSpPr>
        <p:spPr bwMode="auto">
          <a:xfrm>
            <a:off x="5795466" y="2503115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- </a:t>
            </a:r>
            <a:r>
              <a:rPr lang="ru-RU" sz="1200">
                <a:latin typeface="Calibri" pitchFamily="34" charset="0"/>
              </a:rPr>
              <a:t>параллельный процесс </a:t>
            </a:r>
            <a:r>
              <a:rPr lang="en-US" sz="1200">
                <a:latin typeface="Calibri" pitchFamily="34" charset="0"/>
              </a:rPr>
              <a:t>ToDown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sp>
        <p:nvSpPr>
          <p:cNvPr id="85" name="TextBox 171"/>
          <p:cNvSpPr txBox="1">
            <a:spLocks noChangeArrowheads="1"/>
          </p:cNvSpPr>
          <p:nvPr/>
        </p:nvSpPr>
        <p:spPr bwMode="auto">
          <a:xfrm>
            <a:off x="2627536" y="3079179"/>
            <a:ext cx="25209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- </a:t>
            </a:r>
            <a:r>
              <a:rPr lang="ru-RU" sz="1200">
                <a:latin typeface="Calibri" pitchFamily="34" charset="0"/>
              </a:rPr>
              <a:t>параллельный процесс </a:t>
            </a:r>
            <a:r>
              <a:rPr lang="en-US" sz="1200">
                <a:latin typeface="Calibri" pitchFamily="34" charset="0"/>
              </a:rPr>
              <a:t>ToRight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2195736" y="3223642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TextBox 174"/>
          <p:cNvSpPr txBox="1">
            <a:spLocks noChangeArrowheads="1"/>
          </p:cNvSpPr>
          <p:nvPr/>
        </p:nvSpPr>
        <p:spPr bwMode="auto">
          <a:xfrm>
            <a:off x="5795466" y="3079179"/>
            <a:ext cx="25209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- </a:t>
            </a:r>
            <a:r>
              <a:rPr lang="ru-RU" sz="1200">
                <a:latin typeface="Calibri" pitchFamily="34" charset="0"/>
              </a:rPr>
              <a:t>параллельный процесс </a:t>
            </a:r>
            <a:r>
              <a:rPr lang="en-US" sz="1200">
                <a:latin typeface="Calibri" pitchFamily="34" charset="0"/>
              </a:rPr>
              <a:t>ToLeft</a:t>
            </a:r>
            <a:r>
              <a:rPr lang="ru-RU" sz="1200">
                <a:latin typeface="Calibri" pitchFamily="34" charset="0"/>
              </a:rPr>
              <a:t> </a:t>
            </a:r>
          </a:p>
        </p:txBody>
      </p:sp>
      <p:cxnSp>
        <p:nvCxnSpPr>
          <p:cNvPr id="88" name="Прямая со стрелкой 87"/>
          <p:cNvCxnSpPr/>
          <p:nvPr/>
        </p:nvCxnSpPr>
        <p:spPr>
          <a:xfrm flipH="1">
            <a:off x="5292228" y="3223642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3707904" y="620688"/>
            <a:ext cx="49685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Схема алгоритма выделения связной области (2)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611560" y="126876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Проходя вдоль </a:t>
            </a:r>
            <a:r>
              <a:rPr lang="en-US" sz="1600" dirty="0" smtClean="0"/>
              <a:t>“</a:t>
            </a:r>
            <a:r>
              <a:rPr lang="ru-RU" sz="1600" dirty="0" smtClean="0"/>
              <a:t>стенок</a:t>
            </a:r>
            <a:r>
              <a:rPr lang="en-US" sz="1600" dirty="0" smtClean="0"/>
              <a:t>”</a:t>
            </a:r>
            <a:r>
              <a:rPr lang="ru-RU" sz="1600" dirty="0" smtClean="0"/>
              <a:t> из </a:t>
            </a:r>
            <a:r>
              <a:rPr lang="en-US" sz="1600" dirty="0" smtClean="0"/>
              <a:t>“</a:t>
            </a:r>
            <a:r>
              <a:rPr lang="ru-RU" sz="1600" dirty="0" smtClean="0"/>
              <a:t>чужих</a:t>
            </a:r>
            <a:r>
              <a:rPr lang="en-US" sz="1600" dirty="0" smtClean="0"/>
              <a:t>”</a:t>
            </a:r>
            <a:r>
              <a:rPr lang="ru-RU" sz="1600" dirty="0" smtClean="0"/>
              <a:t> </a:t>
            </a:r>
            <a:r>
              <a:rPr lang="ru-RU" sz="1600" dirty="0" err="1" smtClean="0"/>
              <a:t>пикселов</a:t>
            </a:r>
            <a:r>
              <a:rPr lang="ru-RU" sz="1600" dirty="0" smtClean="0"/>
              <a:t> процедуры </a:t>
            </a:r>
            <a:r>
              <a:rPr lang="en-US" sz="1600" dirty="0" smtClean="0"/>
              <a:t>“</a:t>
            </a:r>
            <a:r>
              <a:rPr lang="ru-RU" sz="1600" dirty="0" smtClean="0"/>
              <a:t>Вверх</a:t>
            </a:r>
            <a:r>
              <a:rPr lang="en-US" sz="1600" dirty="0" smtClean="0"/>
              <a:t>”</a:t>
            </a:r>
            <a:r>
              <a:rPr lang="ru-RU" sz="1600" dirty="0" smtClean="0"/>
              <a:t> и </a:t>
            </a:r>
            <a:r>
              <a:rPr lang="en-US" sz="1600" dirty="0" smtClean="0"/>
              <a:t>“</a:t>
            </a:r>
            <a:r>
              <a:rPr lang="ru-RU" sz="1600" dirty="0" smtClean="0"/>
              <a:t>Вниз</a:t>
            </a:r>
            <a:r>
              <a:rPr lang="en-US" sz="1600" dirty="0" smtClean="0"/>
              <a:t>”</a:t>
            </a:r>
            <a:r>
              <a:rPr lang="ru-RU" sz="1600" dirty="0" smtClean="0"/>
              <a:t> по окончании </a:t>
            </a:r>
            <a:r>
              <a:rPr lang="en-US" sz="1600" dirty="0" smtClean="0"/>
              <a:t>“</a:t>
            </a:r>
            <a:r>
              <a:rPr lang="ru-RU" sz="1600" dirty="0" smtClean="0"/>
              <a:t>стенок</a:t>
            </a:r>
            <a:r>
              <a:rPr lang="en-US" sz="1600" dirty="0" smtClean="0"/>
              <a:t>”</a:t>
            </a:r>
            <a:r>
              <a:rPr lang="ru-RU" sz="1600" dirty="0" smtClean="0"/>
              <a:t> запускают процедуры </a:t>
            </a:r>
            <a:r>
              <a:rPr lang="en-US" sz="1600" dirty="0" smtClean="0"/>
              <a:t>“</a:t>
            </a:r>
            <a:r>
              <a:rPr lang="ru-RU" sz="1600" dirty="0" smtClean="0"/>
              <a:t>Влево</a:t>
            </a:r>
            <a:r>
              <a:rPr lang="en-US" sz="1600" dirty="0" smtClean="0"/>
              <a:t>”</a:t>
            </a:r>
            <a:r>
              <a:rPr lang="ru-RU" sz="1600" dirty="0" smtClean="0"/>
              <a:t> и </a:t>
            </a:r>
            <a:r>
              <a:rPr lang="en-US" sz="1600" dirty="0" smtClean="0"/>
              <a:t>“</a:t>
            </a:r>
            <a:r>
              <a:rPr lang="ru-RU" sz="1600" dirty="0" smtClean="0"/>
              <a:t>Вправо</a:t>
            </a:r>
            <a:r>
              <a:rPr lang="en-US" sz="1600" dirty="0" smtClean="0"/>
              <a:t>”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4355554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068217" y="256478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068217" y="285370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068217" y="3141042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68217" y="342838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068217" y="371730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8217" y="4004642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68217" y="4293567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15917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6279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36642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95417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55779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16142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68217" y="458090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68217" y="486983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68442" y="3428380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68442" y="4004642"/>
            <a:ext cx="21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284117" y="4149105"/>
            <a:ext cx="14398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354" y="3141042"/>
            <a:ext cx="21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87354" y="3428380"/>
            <a:ext cx="21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87354" y="3717305"/>
            <a:ext cx="21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28579" y="3141042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28579" y="3428380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428579" y="3717305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28804" y="3428380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28804" y="4004642"/>
            <a:ext cx="21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87579" y="3428380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28579" y="4220542"/>
            <a:ext cx="86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ToRight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939879" y="3861767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587579" y="3717305"/>
            <a:ext cx="649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ToRight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939879" y="4436442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587579" y="4293567"/>
            <a:ext cx="72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ToRight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971178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83841" y="256478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83841" y="285370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83841" y="3141042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83841" y="342838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83841" y="371730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83841" y="4004642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83841" y="4293567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331541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691903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052266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411041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771403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131766" y="2348880"/>
            <a:ext cx="0" cy="266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83841" y="4580905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83841" y="4869830"/>
            <a:ext cx="2735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2484066" y="3428380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2484066" y="4293567"/>
            <a:ext cx="21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2195141" y="4149105"/>
            <a:ext cx="1152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22"/>
          <p:cNvSpPr txBox="1">
            <a:spLocks noChangeArrowheads="1"/>
          </p:cNvSpPr>
          <p:nvPr/>
        </p:nvSpPr>
        <p:spPr bwMode="auto">
          <a:xfrm>
            <a:off x="1402978" y="3141042"/>
            <a:ext cx="21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55" name="TextBox 23"/>
          <p:cNvSpPr txBox="1">
            <a:spLocks noChangeArrowheads="1"/>
          </p:cNvSpPr>
          <p:nvPr/>
        </p:nvSpPr>
        <p:spPr bwMode="auto">
          <a:xfrm>
            <a:off x="1402978" y="3428380"/>
            <a:ext cx="2174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56" name="TextBox 24"/>
          <p:cNvSpPr txBox="1">
            <a:spLocks noChangeArrowheads="1"/>
          </p:cNvSpPr>
          <p:nvPr/>
        </p:nvSpPr>
        <p:spPr bwMode="auto">
          <a:xfrm>
            <a:off x="1402978" y="3717305"/>
            <a:ext cx="21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57" name="TextBox 27"/>
          <p:cNvSpPr txBox="1">
            <a:spLocks noChangeArrowheads="1"/>
          </p:cNvSpPr>
          <p:nvPr/>
        </p:nvSpPr>
        <p:spPr bwMode="auto">
          <a:xfrm>
            <a:off x="1044203" y="3141042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58" name="TextBox 28"/>
          <p:cNvSpPr txBox="1">
            <a:spLocks noChangeArrowheads="1"/>
          </p:cNvSpPr>
          <p:nvPr/>
        </p:nvSpPr>
        <p:spPr bwMode="auto">
          <a:xfrm>
            <a:off x="1044203" y="3428380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59" name="TextBox 29"/>
          <p:cNvSpPr txBox="1">
            <a:spLocks noChangeArrowheads="1"/>
          </p:cNvSpPr>
          <p:nvPr/>
        </p:nvSpPr>
        <p:spPr bwMode="auto">
          <a:xfrm>
            <a:off x="1044203" y="3717305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0" name="TextBox 30"/>
          <p:cNvSpPr txBox="1">
            <a:spLocks noChangeArrowheads="1"/>
          </p:cNvSpPr>
          <p:nvPr/>
        </p:nvSpPr>
        <p:spPr bwMode="auto">
          <a:xfrm>
            <a:off x="2844428" y="3428380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1" name="TextBox 32"/>
          <p:cNvSpPr txBox="1">
            <a:spLocks noChangeArrowheads="1"/>
          </p:cNvSpPr>
          <p:nvPr/>
        </p:nvSpPr>
        <p:spPr bwMode="auto">
          <a:xfrm>
            <a:off x="2844428" y="4293567"/>
            <a:ext cx="21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2" name="TextBox 33"/>
          <p:cNvSpPr txBox="1">
            <a:spLocks noChangeArrowheads="1"/>
          </p:cNvSpPr>
          <p:nvPr/>
        </p:nvSpPr>
        <p:spPr bwMode="auto">
          <a:xfrm>
            <a:off x="3203203" y="3428380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63" name="TextBox 42"/>
          <p:cNvSpPr txBox="1">
            <a:spLocks noChangeArrowheads="1"/>
          </p:cNvSpPr>
          <p:nvPr/>
        </p:nvSpPr>
        <p:spPr bwMode="auto">
          <a:xfrm>
            <a:off x="1836366" y="3501405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ToLeft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>
            <a:off x="828303" y="4436442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48"/>
          <p:cNvSpPr txBox="1">
            <a:spLocks noChangeArrowheads="1"/>
          </p:cNvSpPr>
          <p:nvPr/>
        </p:nvSpPr>
        <p:spPr bwMode="auto">
          <a:xfrm>
            <a:off x="899741" y="4509467"/>
            <a:ext cx="6492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ToLeft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1836366" y="3285505"/>
            <a:ext cx="1511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828303" y="2996580"/>
            <a:ext cx="7191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52"/>
          <p:cNvSpPr txBox="1">
            <a:spLocks noChangeArrowheads="1"/>
          </p:cNvSpPr>
          <p:nvPr/>
        </p:nvSpPr>
        <p:spPr bwMode="auto">
          <a:xfrm>
            <a:off x="971178" y="2636217"/>
            <a:ext cx="6492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ToLeft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9" name="TextBox 53"/>
          <p:cNvSpPr txBox="1">
            <a:spLocks noChangeArrowheads="1"/>
          </p:cNvSpPr>
          <p:nvPr/>
        </p:nvSpPr>
        <p:spPr bwMode="auto">
          <a:xfrm>
            <a:off x="1907803" y="2925142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ToLeft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70" name="TextBox 20"/>
          <p:cNvSpPr txBox="1">
            <a:spLocks noChangeArrowheads="1"/>
          </p:cNvSpPr>
          <p:nvPr/>
        </p:nvSpPr>
        <p:spPr bwMode="auto">
          <a:xfrm>
            <a:off x="2123703" y="3717305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1" name="TextBox 20"/>
          <p:cNvSpPr txBox="1">
            <a:spLocks noChangeArrowheads="1"/>
          </p:cNvSpPr>
          <p:nvPr/>
        </p:nvSpPr>
        <p:spPr bwMode="auto">
          <a:xfrm>
            <a:off x="2484066" y="3717305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2" name="TextBox 20"/>
          <p:cNvSpPr txBox="1">
            <a:spLocks noChangeArrowheads="1"/>
          </p:cNvSpPr>
          <p:nvPr/>
        </p:nvSpPr>
        <p:spPr bwMode="auto">
          <a:xfrm>
            <a:off x="2844428" y="3717305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3" name="TextBox 20"/>
          <p:cNvSpPr txBox="1">
            <a:spLocks noChangeArrowheads="1"/>
          </p:cNvSpPr>
          <p:nvPr/>
        </p:nvSpPr>
        <p:spPr bwMode="auto">
          <a:xfrm>
            <a:off x="1402978" y="4004642"/>
            <a:ext cx="21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4" name="TextBox 20"/>
          <p:cNvSpPr txBox="1">
            <a:spLocks noChangeArrowheads="1"/>
          </p:cNvSpPr>
          <p:nvPr/>
        </p:nvSpPr>
        <p:spPr bwMode="auto">
          <a:xfrm>
            <a:off x="1763341" y="4004642"/>
            <a:ext cx="21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х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9552" y="141277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Упершись в </a:t>
            </a:r>
            <a:r>
              <a:rPr lang="en-US" sz="1600" dirty="0" smtClean="0"/>
              <a:t>“</a:t>
            </a:r>
            <a:r>
              <a:rPr lang="ru-RU" sz="1600" dirty="0" smtClean="0"/>
              <a:t>чужой</a:t>
            </a:r>
            <a:r>
              <a:rPr lang="en-US" sz="1600" dirty="0" smtClean="0"/>
              <a:t>”</a:t>
            </a:r>
            <a:r>
              <a:rPr lang="ru-RU" sz="1600" dirty="0" smtClean="0"/>
              <a:t> </a:t>
            </a:r>
            <a:r>
              <a:rPr lang="ru-RU" sz="1600" dirty="0" err="1" smtClean="0"/>
              <a:t>пиксел</a:t>
            </a:r>
            <a:r>
              <a:rPr lang="ru-RU" sz="1600" dirty="0" smtClean="0"/>
              <a:t> процедуры </a:t>
            </a:r>
            <a:r>
              <a:rPr lang="en-US" sz="1600" dirty="0" smtClean="0"/>
              <a:t>“</a:t>
            </a:r>
            <a:r>
              <a:rPr lang="ru-RU" sz="1600" dirty="0" smtClean="0"/>
              <a:t>Влево</a:t>
            </a:r>
            <a:r>
              <a:rPr lang="en-US" sz="1600" dirty="0" smtClean="0"/>
              <a:t>”</a:t>
            </a:r>
            <a:r>
              <a:rPr lang="ru-RU" sz="1600" dirty="0" smtClean="0"/>
              <a:t> и </a:t>
            </a:r>
            <a:r>
              <a:rPr lang="en-US" sz="1600" dirty="0" smtClean="0"/>
              <a:t>“</a:t>
            </a:r>
            <a:r>
              <a:rPr lang="ru-RU" sz="1600" dirty="0" smtClean="0"/>
              <a:t>Вправо</a:t>
            </a:r>
            <a:r>
              <a:rPr lang="en-US" sz="1600" dirty="0" smtClean="0"/>
              <a:t>”</a:t>
            </a:r>
            <a:r>
              <a:rPr lang="ru-RU" sz="1600" dirty="0" smtClean="0"/>
              <a:t> запускают параллельные процедуры того же направления в обход </a:t>
            </a:r>
            <a:r>
              <a:rPr lang="en-US" sz="1600" dirty="0" smtClean="0"/>
              <a:t>“</a:t>
            </a:r>
            <a:r>
              <a:rPr lang="ru-RU" sz="1600" dirty="0" smtClean="0"/>
              <a:t>тупика</a:t>
            </a:r>
            <a:r>
              <a:rPr lang="en-US" sz="1600" dirty="0" smtClean="0"/>
              <a:t>”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3707904" y="620688"/>
            <a:ext cx="49685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Схема алгоритма выделения связной области (3)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620688"/>
            <a:ext cx="46085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Выделение связных областей изображения.</a:t>
            </a:r>
            <a:endParaRPr lang="ru-RU" dirty="0"/>
          </a:p>
        </p:txBody>
      </p:sp>
      <p:pic>
        <p:nvPicPr>
          <p:cNvPr id="5" name="Рисунок 4" descr="SelectRegion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7351979" cy="4414737"/>
          </a:xfrm>
          <a:prstGeom prst="rect">
            <a:avLst/>
          </a:prstGeom>
        </p:spPr>
      </p:pic>
      <p:sp>
        <p:nvSpPr>
          <p:cNvPr id="7" name="Выноска 1 6"/>
          <p:cNvSpPr/>
          <p:nvPr/>
        </p:nvSpPr>
        <p:spPr>
          <a:xfrm>
            <a:off x="1619672" y="1196752"/>
            <a:ext cx="1872208" cy="720080"/>
          </a:xfrm>
          <a:prstGeom prst="borderCallout1">
            <a:avLst>
              <a:gd name="adj1" fmla="val -239"/>
              <a:gd name="adj2" fmla="val -117"/>
              <a:gd name="adj3" fmla="val 130302"/>
              <a:gd name="adj4" fmla="val -173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Уменьшенное вдвое оригинальное изображение</a:t>
            </a:r>
            <a:endParaRPr lang="ru-RU" sz="1200" dirty="0"/>
          </a:p>
        </p:txBody>
      </p:sp>
      <p:sp>
        <p:nvSpPr>
          <p:cNvPr id="8" name="Выноска 1 7"/>
          <p:cNvSpPr/>
          <p:nvPr/>
        </p:nvSpPr>
        <p:spPr>
          <a:xfrm>
            <a:off x="6876256" y="1988840"/>
            <a:ext cx="2160240" cy="576064"/>
          </a:xfrm>
          <a:prstGeom prst="borderCallout1">
            <a:avLst>
              <a:gd name="adj1" fmla="val 2567"/>
              <a:gd name="adj2" fmla="val -619"/>
              <a:gd name="adj3" fmla="val 87820"/>
              <a:gd name="adj4" fmla="val -1101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Выделенные связные области оригинального изображения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084168" y="198884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796136" y="1988840"/>
            <a:ext cx="108012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372200" y="1988840"/>
            <a:ext cx="50405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660232" y="2060848"/>
            <a:ext cx="216024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Выноска 1 29"/>
          <p:cNvSpPr/>
          <p:nvPr/>
        </p:nvSpPr>
        <p:spPr>
          <a:xfrm>
            <a:off x="4427984" y="1196752"/>
            <a:ext cx="2232248" cy="576064"/>
          </a:xfrm>
          <a:prstGeom prst="borderCallout1">
            <a:avLst>
              <a:gd name="adj1" fmla="val 103308"/>
              <a:gd name="adj2" fmla="val 50240"/>
              <a:gd name="adj3" fmla="val 177773"/>
              <a:gd name="adj4" fmla="val -1919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Полное изображение внутри внешних границ связной области</a:t>
            </a:r>
            <a:endParaRPr lang="ru-RU" sz="1200" dirty="0"/>
          </a:p>
        </p:txBody>
      </p:sp>
      <p:cxnSp>
        <p:nvCxnSpPr>
          <p:cNvPr id="32" name="Прямая соединительная линия 31"/>
          <p:cNvCxnSpPr>
            <a:stCxn id="30" idx="1"/>
          </p:cNvCxnSpPr>
          <p:nvPr/>
        </p:nvCxnSpPr>
        <p:spPr>
          <a:xfrm>
            <a:off x="5544108" y="1772816"/>
            <a:ext cx="324036" cy="504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620688"/>
            <a:ext cx="54006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Система моделирования параллельных архитектур.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Имитируется функционирование процессорных элементов и элементов памяти во взаимодействии.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40968"/>
            <a:ext cx="165618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3140968"/>
            <a:ext cx="187220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653136"/>
            <a:ext cx="165618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4653136"/>
            <a:ext cx="187220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>
            <a:stCxn id="5" idx="3"/>
            <a:endCxn id="6" idx="1"/>
          </p:cNvCxnSpPr>
          <p:nvPr/>
        </p:nvCxnSpPr>
        <p:spPr>
          <a:xfrm>
            <a:off x="2483768" y="3465004"/>
            <a:ext cx="1944216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5" idx="3"/>
            <a:endCxn id="8" idx="1"/>
          </p:cNvCxnSpPr>
          <p:nvPr/>
        </p:nvCxnSpPr>
        <p:spPr>
          <a:xfrm>
            <a:off x="2483768" y="3465004"/>
            <a:ext cx="1944216" cy="15121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7" idx="3"/>
            <a:endCxn id="6" idx="1"/>
          </p:cNvCxnSpPr>
          <p:nvPr/>
        </p:nvCxnSpPr>
        <p:spPr>
          <a:xfrm flipV="1">
            <a:off x="2483768" y="3465004"/>
            <a:ext cx="1944216" cy="15121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40050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 . .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7704" y="40050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 . .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270892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Процессоры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9992" y="270892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Блоки памяти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306896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Протоколы обмена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580526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Имитация взаимодействий проводилась на различных количествах пар </a:t>
            </a:r>
            <a:r>
              <a:rPr lang="en-US" sz="1600" dirty="0" smtClean="0"/>
              <a:t>“</a:t>
            </a:r>
            <a:r>
              <a:rPr lang="ru-RU" sz="1600" dirty="0" smtClean="0"/>
              <a:t>Процессор</a:t>
            </a:r>
            <a:r>
              <a:rPr lang="en-US" sz="1600" dirty="0" smtClean="0"/>
              <a:t>” + “</a:t>
            </a:r>
            <a:r>
              <a:rPr lang="ru-RU" sz="1600" dirty="0" smtClean="0"/>
              <a:t>Память</a:t>
            </a:r>
            <a:r>
              <a:rPr lang="en-US" sz="1600" dirty="0" smtClean="0"/>
              <a:t>”</a:t>
            </a:r>
            <a:endParaRPr lang="ru-RU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188" y="908720"/>
          <a:ext cx="5934075" cy="5688632"/>
        </p:xfrm>
        <a:graphic>
          <a:graphicData uri="http://schemas.openxmlformats.org/presentationml/2006/ole">
            <p:oleObj spid="_x0000_s1026" name="Visio" r:id="rId3" imgW="7694346" imgH="9379712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620688"/>
            <a:ext cx="55446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Сопоставление скоростей симуляции </a:t>
            </a:r>
            <a:r>
              <a:rPr lang="en-US" dirty="0" smtClean="0"/>
              <a:t>Caper </a:t>
            </a:r>
            <a:r>
              <a:rPr lang="ru-RU" dirty="0" smtClean="0"/>
              <a:t>и </a:t>
            </a:r>
            <a:r>
              <a:rPr lang="en-US" dirty="0" err="1" smtClean="0"/>
              <a:t>SystemC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1412776"/>
            <a:ext cx="194421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График зависимостей количества параллельных процессов и времени симуляции.</a:t>
            </a:r>
          </a:p>
          <a:p>
            <a:r>
              <a:rPr lang="ru-RU" sz="1200" dirty="0" smtClean="0"/>
              <a:t>Крестиком обозначена точка аварийного завершения симулятора на </a:t>
            </a:r>
            <a:r>
              <a:rPr lang="en-US" sz="1200" dirty="0" err="1" smtClean="0"/>
              <a:t>SystemC</a:t>
            </a:r>
            <a:r>
              <a:rPr lang="en-US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620688"/>
            <a:ext cx="31683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Иридодиагностика             (1)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Изображение ириса </a:t>
            </a:r>
            <a:r>
              <a:rPr lang="ru-RU" sz="1600" dirty="0" err="1" smtClean="0"/>
              <a:t>кластеризуется</a:t>
            </a:r>
            <a:r>
              <a:rPr lang="ru-RU" sz="1600" dirty="0" smtClean="0"/>
              <a:t>  посредством разбиения на связные области (регионы).</a:t>
            </a:r>
          </a:p>
          <a:p>
            <a:endParaRPr lang="ru-RU" sz="1600" dirty="0" smtClean="0"/>
          </a:p>
          <a:p>
            <a:r>
              <a:rPr lang="ru-RU" sz="1600" dirty="0" smtClean="0"/>
              <a:t>Каждый регион представляется геометрическими характеристиками</a:t>
            </a:r>
            <a:r>
              <a:rPr lang="en-US" sz="1600" dirty="0" smtClean="0"/>
              <a:t>: </a:t>
            </a:r>
            <a:r>
              <a:rPr lang="ru-RU" sz="1600" dirty="0" smtClean="0"/>
              <a:t>площадью, отношением площади региона к площади изображения (коэффициент </a:t>
            </a:r>
            <a:r>
              <a:rPr lang="en-US" sz="1600" dirty="0" smtClean="0"/>
              <a:t>“</a:t>
            </a:r>
            <a:r>
              <a:rPr lang="ru-RU" sz="1600" dirty="0" smtClean="0"/>
              <a:t>участия</a:t>
            </a:r>
            <a:r>
              <a:rPr lang="en-US" sz="1600" dirty="0" smtClean="0"/>
              <a:t>”</a:t>
            </a:r>
            <a:r>
              <a:rPr lang="ru-RU" sz="1600" dirty="0" smtClean="0"/>
              <a:t>)</a:t>
            </a:r>
            <a:r>
              <a:rPr lang="en-US" sz="1600" dirty="0" smtClean="0"/>
              <a:t>, </a:t>
            </a:r>
            <a:r>
              <a:rPr lang="ru-RU" sz="1600" dirty="0" smtClean="0"/>
              <a:t>медианным цветом и др. </a:t>
            </a:r>
          </a:p>
          <a:p>
            <a:endParaRPr lang="ru-RU" sz="1600" dirty="0" smtClean="0"/>
          </a:p>
          <a:p>
            <a:r>
              <a:rPr lang="ru-RU" sz="1600" dirty="0" smtClean="0"/>
              <a:t>Расположение и геометрические характеристики регионов используются для представления и анализа всего ириса.</a:t>
            </a:r>
            <a:endParaRPr lang="ru-RU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5943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620688"/>
            <a:ext cx="31683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Иридодиагностика             (2)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620688"/>
            <a:ext cx="5472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Структурные</a:t>
            </a:r>
            <a:r>
              <a:rPr lang="en-US" dirty="0" smtClean="0"/>
              <a:t> </a:t>
            </a:r>
            <a:r>
              <a:rPr lang="ru-RU" dirty="0" smtClean="0"/>
              <a:t>компоненты исполняющей среды </a:t>
            </a:r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2808312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Комплекс Виртуальных Машин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29000"/>
            <a:ext cx="280831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Компилятор времени</a:t>
            </a:r>
          </a:p>
          <a:p>
            <a:pPr algn="ctr"/>
            <a:r>
              <a:rPr lang="ru-RU" sz="1400" dirty="0" smtClean="0"/>
              <a:t>исполнения программы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149080"/>
            <a:ext cx="280831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загрузкой/выгрузкой</a:t>
            </a:r>
          </a:p>
          <a:p>
            <a:pPr algn="ctr"/>
            <a:r>
              <a:rPr lang="ru-RU" sz="1400" dirty="0" smtClean="0"/>
              <a:t>программных модулей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80928"/>
            <a:ext cx="2808312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Интегратор событий</a:t>
            </a:r>
            <a:endParaRPr lang="ru-RU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620688"/>
            <a:ext cx="26642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Графический редактор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20688"/>
            <a:ext cx="82809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Система графической подготовки и имитации вычислений для многопроцессорных систем.                                                                                              (1)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Многокомпонентная система, предназначенная для графического представления вычислений в среде различных параллельных вычислителей.</a:t>
            </a:r>
          </a:p>
          <a:p>
            <a:r>
              <a:rPr lang="ru-RU" sz="1400" dirty="0" smtClean="0"/>
              <a:t>Состоит из</a:t>
            </a:r>
            <a:r>
              <a:rPr lang="en-US" sz="1400" dirty="0" smtClean="0"/>
              <a:t> :</a:t>
            </a:r>
          </a:p>
          <a:p>
            <a:pPr marL="228600" indent="-228600">
              <a:buAutoNum type="arabicPeriod"/>
            </a:pPr>
            <a:r>
              <a:rPr lang="ru-RU" sz="1400" dirty="0" smtClean="0"/>
              <a:t>Среды описания архитектур вычислителей</a:t>
            </a:r>
            <a:r>
              <a:rPr lang="en-US" sz="1400" dirty="0" smtClean="0"/>
              <a:t>;</a:t>
            </a:r>
          </a:p>
          <a:p>
            <a:pPr marL="228600" indent="-228600">
              <a:buAutoNum type="arabicPeriod"/>
            </a:pPr>
            <a:r>
              <a:rPr lang="ru-RU" sz="1400" dirty="0" smtClean="0"/>
              <a:t>Среды описания базовых преобразований</a:t>
            </a:r>
            <a:r>
              <a:rPr lang="en-US" sz="1400" dirty="0" smtClean="0"/>
              <a:t>;</a:t>
            </a:r>
          </a:p>
          <a:p>
            <a:pPr marL="228600" indent="-228600">
              <a:buAutoNum type="arabicPeriod"/>
            </a:pPr>
            <a:r>
              <a:rPr lang="ru-RU" sz="1400" dirty="0" smtClean="0"/>
              <a:t>Среды описания потоков вычислений</a:t>
            </a:r>
            <a:r>
              <a:rPr lang="en-US" sz="1400" dirty="0" smtClean="0"/>
              <a:t>;</a:t>
            </a:r>
          </a:p>
          <a:p>
            <a:pPr marL="228600" indent="-228600">
              <a:buAutoNum type="arabicPeriod"/>
            </a:pPr>
            <a:r>
              <a:rPr lang="ru-RU" sz="1400" dirty="0" smtClean="0"/>
              <a:t>Среды формирования проектов.</a:t>
            </a:r>
          </a:p>
          <a:p>
            <a:pPr marL="228600" indent="-228600">
              <a:buAutoNum type="arabicPeriod"/>
            </a:pPr>
            <a:r>
              <a:rPr lang="ru-RU" sz="1400" dirty="0" smtClean="0"/>
              <a:t>Среды имитации вычислений.</a:t>
            </a:r>
          </a:p>
          <a:p>
            <a:pPr marL="228600" indent="-228600">
              <a:buAutoNum type="arabicPeriod"/>
            </a:pPr>
            <a:r>
              <a:rPr lang="ru-RU" sz="1400" dirty="0" smtClean="0"/>
              <a:t>Средств генерации программных кодов для реальных устройств и вычислений.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445224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*) </a:t>
            </a:r>
            <a:r>
              <a:rPr lang="ru-RU" sz="1200" dirty="0" smtClean="0"/>
              <a:t>Проект был реализован на уровне прототипа на средства гранта </a:t>
            </a:r>
            <a:r>
              <a:rPr lang="en-US" sz="1200" dirty="0" smtClean="0"/>
              <a:t>CRDF: STEP BP Grant 2008.</a:t>
            </a:r>
            <a:endParaRPr lang="ru-RU" sz="1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20688"/>
            <a:ext cx="82809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Система графической подготовки и имитации вычислений для многопроцессорных систем</a:t>
            </a:r>
            <a:r>
              <a:rPr lang="en-US" dirty="0" smtClean="0"/>
              <a:t>:</a:t>
            </a:r>
            <a:r>
              <a:rPr lang="ru-RU" dirty="0" smtClean="0"/>
              <a:t> подсистема описания архитектуры вычислителя.    (2)</a:t>
            </a:r>
          </a:p>
        </p:txBody>
      </p:sp>
      <p:pic>
        <p:nvPicPr>
          <p:cNvPr id="4" name="Рисунок 3" descr="GridSim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20688"/>
            <a:ext cx="828092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Система графической подготовки и имитации вычислений для многопроцессорных систем</a:t>
            </a:r>
            <a:r>
              <a:rPr lang="en-US" dirty="0" smtClean="0"/>
              <a:t>:</a:t>
            </a:r>
            <a:r>
              <a:rPr lang="ru-RU" dirty="0" smtClean="0"/>
              <a:t> подсистема описания </a:t>
            </a:r>
            <a:r>
              <a:rPr lang="ru-RU" dirty="0" err="1" smtClean="0"/>
              <a:t>многопотоковых</a:t>
            </a:r>
            <a:r>
              <a:rPr lang="ru-RU" dirty="0" smtClean="0"/>
              <a:t> преобразований на устройствах.    (3)</a:t>
            </a:r>
          </a:p>
        </p:txBody>
      </p:sp>
      <p:pic>
        <p:nvPicPr>
          <p:cNvPr id="4" name="Рисунок 3" descr="GridSim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20688"/>
            <a:ext cx="82809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Система графической подготовки и имитации вычислений для многопроцессорных систем</a:t>
            </a:r>
            <a:r>
              <a:rPr lang="en-US" dirty="0" smtClean="0"/>
              <a:t>:</a:t>
            </a:r>
            <a:r>
              <a:rPr lang="ru-RU" dirty="0" smtClean="0"/>
              <a:t> подсистема формирования проектов.    (4)</a:t>
            </a:r>
          </a:p>
        </p:txBody>
      </p:sp>
      <p:pic>
        <p:nvPicPr>
          <p:cNvPr id="5" name="Рисунок 4" descr="GridSim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75225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20688"/>
            <a:ext cx="82809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Интегрированная оболочка для тестирования различных приложений на </a:t>
            </a:r>
            <a:r>
              <a:rPr lang="en-US" dirty="0" smtClean="0"/>
              <a:t>Caper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Analiz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2132"/>
            <a:ext cx="9144000" cy="537586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20688"/>
            <a:ext cx="82809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Подсистема обработки и анализа рентгеновских снимков.</a:t>
            </a:r>
          </a:p>
        </p:txBody>
      </p:sp>
      <p:pic>
        <p:nvPicPr>
          <p:cNvPr id="5" name="Рисунок 4" descr="Med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19675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Здесь представлен результат интеграции с</a:t>
            </a:r>
            <a:r>
              <a:rPr lang="en-US" sz="1400" dirty="0" smtClean="0"/>
              <a:t> </a:t>
            </a:r>
            <a:r>
              <a:rPr lang="ru-RU" sz="1400" dirty="0" smtClean="0"/>
              <a:t>одновременным анализом 10-ти рентгеновских</a:t>
            </a:r>
            <a:r>
              <a:rPr lang="en-US" sz="1400" dirty="0" smtClean="0"/>
              <a:t> </a:t>
            </a:r>
            <a:r>
              <a:rPr lang="ru-RU" sz="1400" dirty="0" err="1" smtClean="0"/>
              <a:t>субтракционных</a:t>
            </a:r>
            <a:r>
              <a:rPr lang="ru-RU" sz="1400" dirty="0" smtClean="0"/>
              <a:t> (</a:t>
            </a:r>
            <a:r>
              <a:rPr lang="en-US" sz="1400" dirty="0" smtClean="0"/>
              <a:t>DSA) </a:t>
            </a:r>
            <a:r>
              <a:rPr lang="ru-RU" sz="1400" dirty="0" smtClean="0"/>
              <a:t> снимков посредством запуска на 8-ми ядрах по 128 псевдопараллельных процедур языка </a:t>
            </a:r>
            <a:r>
              <a:rPr lang="en-US" sz="1400" dirty="0" smtClean="0"/>
              <a:t>Caper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420888"/>
            <a:ext cx="4896544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Компилятор языка</a:t>
            </a:r>
            <a:r>
              <a:rPr lang="ru-RU" sz="1400" b="1" dirty="0" smtClean="0"/>
              <a:t>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484784"/>
            <a:ext cx="187220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Программа на исходном коде языка</a:t>
            </a:r>
            <a:endParaRPr lang="ru-RU" sz="1400" dirty="0"/>
          </a:p>
        </p:txBody>
      </p:sp>
      <p:cxnSp>
        <p:nvCxnSpPr>
          <p:cNvPr id="6" name="Прямая со стрелкой 5"/>
          <p:cNvCxnSpPr>
            <a:stCxn id="4" idx="2"/>
            <a:endCxn id="2" idx="0"/>
          </p:cNvCxnSpPr>
          <p:nvPr/>
        </p:nvCxnSpPr>
        <p:spPr>
          <a:xfrm>
            <a:off x="3995936" y="21328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547664" y="4005064"/>
            <a:ext cx="4896544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Супервизор Виртуальных Машин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068960"/>
            <a:ext cx="259228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Модуль объектного кода (</a:t>
            </a:r>
            <a:r>
              <a:rPr lang="ru-RU" sz="1400" dirty="0" err="1" smtClean="0"/>
              <a:t>псевдо-ассемблер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cxnSp>
        <p:nvCxnSpPr>
          <p:cNvPr id="13" name="Прямая со стрелкой 12"/>
          <p:cNvCxnSpPr>
            <a:stCxn id="2" idx="2"/>
            <a:endCxn id="12" idx="0"/>
          </p:cNvCxnSpPr>
          <p:nvPr/>
        </p:nvCxnSpPr>
        <p:spPr>
          <a:xfrm>
            <a:off x="3995936" y="27809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0"/>
          </p:cNvCxnSpPr>
          <p:nvPr/>
        </p:nvCxnSpPr>
        <p:spPr>
          <a:xfrm>
            <a:off x="3995936" y="37170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1520" y="4725144"/>
            <a:ext cx="1872208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Псевдопараллельного выполнения модулей объектного кода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9" name="Соединительная линия уступом 28"/>
          <p:cNvCxnSpPr>
            <a:stCxn id="11" idx="2"/>
            <a:endCxn id="27" idx="0"/>
          </p:cNvCxnSpPr>
          <p:nvPr/>
        </p:nvCxnSpPr>
        <p:spPr>
          <a:xfrm rot="5400000">
            <a:off x="2411760" y="3140968"/>
            <a:ext cx="360040" cy="2808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267744" y="4725144"/>
            <a:ext cx="2016224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Реально-параллельного выполнения модулей объектного кода в многомашинной среде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2" name="Соединительная линия уступом 31"/>
          <p:cNvCxnSpPr>
            <a:stCxn id="11" idx="2"/>
            <a:endCxn id="30" idx="0"/>
          </p:cNvCxnSpPr>
          <p:nvPr/>
        </p:nvCxnSpPr>
        <p:spPr>
          <a:xfrm rot="5400000">
            <a:off x="3455876" y="4185084"/>
            <a:ext cx="360040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427984" y="4725144"/>
            <a:ext cx="2016224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Реально-параллельного выполнения модулей объектного кода в многопроцессорной среде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0" name="Соединительная линия уступом 49"/>
          <p:cNvCxnSpPr>
            <a:stCxn id="11" idx="2"/>
            <a:endCxn id="33" idx="0"/>
          </p:cNvCxnSpPr>
          <p:nvPr/>
        </p:nvCxnSpPr>
        <p:spPr>
          <a:xfrm rot="16200000" flipH="1">
            <a:off x="4535996" y="3825044"/>
            <a:ext cx="360040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1" idx="2"/>
            <a:endCxn id="53" idx="0"/>
          </p:cNvCxnSpPr>
          <p:nvPr/>
        </p:nvCxnSpPr>
        <p:spPr>
          <a:xfrm rot="16200000" flipH="1">
            <a:off x="5814138" y="2546902"/>
            <a:ext cx="360040" cy="39964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020272" y="4725144"/>
            <a:ext cx="1944216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Специализированные Виртуальные Машины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95936" y="620688"/>
            <a:ext cx="4680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Схема компиляции и исполнения программ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52320" y="2492896"/>
            <a:ext cx="1152128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Сохранение </a:t>
            </a:r>
          </a:p>
          <a:p>
            <a:pPr algn="ctr"/>
            <a:r>
              <a:rPr lang="ru-RU" sz="1400" dirty="0" smtClean="0"/>
              <a:t>в файловой системе</a:t>
            </a:r>
            <a:endParaRPr lang="ru-RU" sz="1400" dirty="0"/>
          </a:p>
        </p:txBody>
      </p:sp>
      <p:cxnSp>
        <p:nvCxnSpPr>
          <p:cNvPr id="20" name="Прямая со стрелкой 19"/>
          <p:cNvCxnSpPr>
            <a:stCxn id="12" idx="3"/>
            <a:endCxn id="19" idx="1"/>
          </p:cNvCxnSpPr>
          <p:nvPr/>
        </p:nvCxnSpPr>
        <p:spPr>
          <a:xfrm flipV="1">
            <a:off x="5292080" y="3356992"/>
            <a:ext cx="2160240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068960"/>
            <a:ext cx="4896544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Супервизор Виртуальных Машин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89040"/>
            <a:ext cx="1872208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Псевдопараллельного выполнения модулей объектного кода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" name="Соединительная линия уступом 4"/>
          <p:cNvCxnSpPr>
            <a:stCxn id="2" idx="2"/>
            <a:endCxn id="4" idx="0"/>
          </p:cNvCxnSpPr>
          <p:nvPr/>
        </p:nvCxnSpPr>
        <p:spPr>
          <a:xfrm rot="5400000">
            <a:off x="2411760" y="2204864"/>
            <a:ext cx="360040" cy="2808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67744" y="3789040"/>
            <a:ext cx="2016224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Реально-параллельного выполнения модулей объектного кода в многомашинной среде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" name="Соединительная линия уступом 6"/>
          <p:cNvCxnSpPr>
            <a:stCxn id="2" idx="2"/>
            <a:endCxn id="6" idx="0"/>
          </p:cNvCxnSpPr>
          <p:nvPr/>
        </p:nvCxnSpPr>
        <p:spPr>
          <a:xfrm rot="5400000">
            <a:off x="3455876" y="3248980"/>
            <a:ext cx="360040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427984" y="3789040"/>
            <a:ext cx="2016224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Виртуальная Машина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Реально-параллельного выполнения модулей объектного кода в многопроцессорной среде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9" name="Соединительная линия уступом 8"/>
          <p:cNvCxnSpPr>
            <a:stCxn id="2" idx="2"/>
            <a:endCxn id="8" idx="0"/>
          </p:cNvCxnSpPr>
          <p:nvPr/>
        </p:nvCxnSpPr>
        <p:spPr>
          <a:xfrm rot="16200000" flipH="1">
            <a:off x="4535996" y="2888940"/>
            <a:ext cx="360040" cy="144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hape 51"/>
          <p:cNvCxnSpPr>
            <a:stCxn id="2" idx="2"/>
            <a:endCxn id="11" idx="0"/>
          </p:cNvCxnSpPr>
          <p:nvPr/>
        </p:nvCxnSpPr>
        <p:spPr>
          <a:xfrm rot="16200000" flipH="1">
            <a:off x="5814138" y="1610798"/>
            <a:ext cx="360040" cy="39964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20272" y="3789040"/>
            <a:ext cx="1944216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Специализированные Виртуальные Машины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420888"/>
            <a:ext cx="4896544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Загрузчик объектных модулей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1484784"/>
            <a:ext cx="187220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Объектный модуль</a:t>
            </a:r>
            <a:endParaRPr lang="ru-RU" sz="1400" dirty="0"/>
          </a:p>
        </p:txBody>
      </p:sp>
      <p:cxnSp>
        <p:nvCxnSpPr>
          <p:cNvPr id="14" name="Прямая со стрелкой 13"/>
          <p:cNvCxnSpPr>
            <a:stCxn id="13" idx="2"/>
            <a:endCxn id="12" idx="0"/>
          </p:cNvCxnSpPr>
          <p:nvPr/>
        </p:nvCxnSpPr>
        <p:spPr>
          <a:xfrm>
            <a:off x="3995936" y="21328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2" idx="2"/>
            <a:endCxn id="2" idx="0"/>
          </p:cNvCxnSpPr>
          <p:nvPr/>
        </p:nvCxnSpPr>
        <p:spPr>
          <a:xfrm>
            <a:off x="3995936" y="27809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75856" y="620688"/>
            <a:ext cx="54006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Схема загрузки объектных модулей и их исполнения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1628800"/>
            <a:ext cx="3600400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Исполняющая среда </a:t>
            </a:r>
            <a:r>
              <a:rPr lang="en-US" sz="16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1628800"/>
            <a:ext cx="1872208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Объектный модуль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96136" y="620688"/>
            <a:ext cx="28803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Исполнимый файл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4581128"/>
            <a:ext cx="489654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Загрузчик операционной системы</a:t>
            </a:r>
            <a:endParaRPr lang="ru-RU" sz="1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3645024"/>
            <a:ext cx="1872208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Исполнимый файл</a:t>
            </a:r>
            <a:endParaRPr lang="ru-RU" sz="1400" dirty="0"/>
          </a:p>
        </p:txBody>
      </p:sp>
      <p:cxnSp>
        <p:nvCxnSpPr>
          <p:cNvPr id="21" name="Прямая со стрелкой 20"/>
          <p:cNvCxnSpPr>
            <a:stCxn id="20" idx="2"/>
            <a:endCxn id="19" idx="0"/>
          </p:cNvCxnSpPr>
          <p:nvPr/>
        </p:nvCxnSpPr>
        <p:spPr>
          <a:xfrm>
            <a:off x="2915816" y="42930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5536" y="126876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Структура исполнимого файла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95536" y="278092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Загрузка исполнимого файла операционной системой и старт исполняющей среды </a:t>
            </a:r>
            <a:r>
              <a:rPr lang="en-US" sz="1600" dirty="0" smtClean="0"/>
              <a:t>Caper</a:t>
            </a:r>
            <a:endParaRPr lang="ru-RU" sz="1600" dirty="0"/>
          </a:p>
        </p:txBody>
      </p:sp>
      <p:cxnSp>
        <p:nvCxnSpPr>
          <p:cNvPr id="30" name="Прямая со стрелкой 29"/>
          <p:cNvCxnSpPr>
            <a:endCxn id="31" idx="0"/>
          </p:cNvCxnSpPr>
          <p:nvPr/>
        </p:nvCxnSpPr>
        <p:spPr>
          <a:xfrm>
            <a:off x="2915816" y="52292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67544" y="5517232"/>
            <a:ext cx="489654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Вызов исполняющей среды </a:t>
            </a:r>
            <a:r>
              <a:rPr lang="en-US" sz="1400" b="1" i="1" u="sng" dirty="0" smtClean="0">
                <a:solidFill>
                  <a:schemeClr val="accent6">
                    <a:lumMod val="75000"/>
                  </a:schemeClr>
                </a:solidFill>
              </a:rPr>
              <a:t>Caper</a:t>
            </a:r>
            <a:endParaRPr lang="ru-RU" sz="16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Caper (</a:t>
            </a:r>
            <a:r>
              <a:rPr lang="ru-RU" dirty="0" smtClean="0"/>
              <a:t>Капер)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620688"/>
            <a:ext cx="39604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Инструкции параллельных стартов.</a:t>
            </a:r>
            <a:r>
              <a:rPr lang="en-US" dirty="0" smtClean="0"/>
              <a:t> (1)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Форма 1 (запуск перечислением блоков с параметрами):</a:t>
            </a:r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DO</a:t>
            </a:r>
            <a:r>
              <a:rPr lang="en-US" sz="1400" dirty="0" smtClean="0"/>
              <a:t> [ </a:t>
            </a:r>
            <a:r>
              <a:rPr lang="en-US" sz="1400" b="1" dirty="0" smtClean="0"/>
              <a:t>SEQ</a:t>
            </a:r>
            <a:r>
              <a:rPr lang="en-US" sz="1400" dirty="0" smtClean="0"/>
              <a:t> | </a:t>
            </a:r>
            <a:r>
              <a:rPr lang="en-US" sz="1400" b="1" dirty="0" smtClean="0"/>
              <a:t>SYNCH</a:t>
            </a:r>
            <a:r>
              <a:rPr lang="en-US" sz="1400" dirty="0" smtClean="0"/>
              <a:t> | </a:t>
            </a:r>
            <a:r>
              <a:rPr lang="en-US" sz="1400" b="1" dirty="0" smtClean="0"/>
              <a:t>ASYNCH</a:t>
            </a:r>
            <a:r>
              <a:rPr lang="en-US" sz="1400" dirty="0" smtClean="0"/>
              <a:t> ] [ </a:t>
            </a:r>
            <a:r>
              <a:rPr lang="en-US" sz="1400" b="1" dirty="0" smtClean="0"/>
              <a:t>EXT | INN </a:t>
            </a:r>
            <a:r>
              <a:rPr lang="en-US" sz="1400" dirty="0" smtClean="0"/>
              <a:t>] bl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,bl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,...,</a:t>
            </a:r>
            <a:r>
              <a:rPr lang="en-US" sz="1400" dirty="0" err="1" smtClean="0"/>
              <a:t>bl</a:t>
            </a:r>
            <a:r>
              <a:rPr lang="en-US" sz="1400" baseline="-25000" dirty="0" err="1" smtClean="0"/>
              <a:t>k</a:t>
            </a:r>
            <a:endParaRPr lang="ru-RU" sz="1400" dirty="0" smtClean="0"/>
          </a:p>
          <a:p>
            <a:r>
              <a:rPr lang="en-US" sz="1400" dirty="0" smtClean="0"/>
              <a:t>                               [ </a:t>
            </a:r>
            <a:r>
              <a:rPr lang="en-US" sz="1400" b="1" dirty="0" smtClean="0"/>
              <a:t>WITH</a:t>
            </a:r>
            <a:r>
              <a:rPr lang="en-US" sz="1400" dirty="0" smtClean="0"/>
              <a:t> quant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,quant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,...,</a:t>
            </a:r>
            <a:r>
              <a:rPr lang="en-US" sz="1400" dirty="0" err="1" smtClean="0"/>
              <a:t>quant</a:t>
            </a:r>
            <a:r>
              <a:rPr lang="en-US" sz="1400" baseline="-25000" dirty="0" err="1" smtClean="0"/>
              <a:t>k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]</a:t>
            </a:r>
            <a:endParaRPr lang="ru-RU" sz="1400" dirty="0" smtClean="0"/>
          </a:p>
          <a:p>
            <a:r>
              <a:rPr lang="en-US" sz="1400" dirty="0" smtClean="0"/>
              <a:t>                               [ </a:t>
            </a:r>
            <a:r>
              <a:rPr lang="en-US" sz="1400" b="1" dirty="0" smtClean="0"/>
              <a:t>WITHIN</a:t>
            </a:r>
            <a:r>
              <a:rPr lang="en-US" sz="1400" dirty="0" smtClean="0"/>
              <a:t> med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,med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,...,</a:t>
            </a:r>
            <a:r>
              <a:rPr lang="en-US" sz="1400" dirty="0" err="1" smtClean="0"/>
              <a:t>med</a:t>
            </a:r>
            <a:r>
              <a:rPr lang="en-US" sz="1400" baseline="-25000" dirty="0" err="1" smtClean="0"/>
              <a:t>k</a:t>
            </a:r>
            <a:r>
              <a:rPr lang="en-US" sz="1400" dirty="0" smtClean="0"/>
              <a:t> ]</a:t>
            </a:r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Форма 2 (запуск перечислением массивов):</a:t>
            </a:r>
          </a:p>
          <a:p>
            <a:r>
              <a:rPr lang="ru-RU" sz="1400" dirty="0" smtClean="0"/>
              <a:t> </a:t>
            </a:r>
          </a:p>
          <a:p>
            <a:r>
              <a:rPr lang="en-US" sz="1400" dirty="0" smtClean="0"/>
              <a:t>   </a:t>
            </a:r>
            <a:r>
              <a:rPr lang="en-US" sz="1400" b="1" dirty="0" smtClean="0"/>
              <a:t>DO</a:t>
            </a:r>
            <a:r>
              <a:rPr lang="en-US" sz="1400" dirty="0" smtClean="0"/>
              <a:t> [ </a:t>
            </a:r>
            <a:r>
              <a:rPr lang="en-US" sz="1400" b="1" dirty="0" smtClean="0"/>
              <a:t>SEQ</a:t>
            </a:r>
            <a:r>
              <a:rPr lang="en-US" sz="1400" dirty="0" smtClean="0"/>
              <a:t> | </a:t>
            </a:r>
            <a:r>
              <a:rPr lang="en-US" sz="1400" b="1" dirty="0" smtClean="0"/>
              <a:t>SYNCH</a:t>
            </a:r>
            <a:r>
              <a:rPr lang="en-US" sz="1400" dirty="0" smtClean="0"/>
              <a:t> | </a:t>
            </a:r>
            <a:r>
              <a:rPr lang="en-US" sz="1400" b="1" dirty="0" smtClean="0"/>
              <a:t>ASYNCH</a:t>
            </a:r>
            <a:r>
              <a:rPr lang="en-US" sz="1400" dirty="0" smtClean="0"/>
              <a:t> ] [ </a:t>
            </a:r>
            <a:r>
              <a:rPr lang="en-US" sz="1400" b="1" dirty="0" smtClean="0"/>
              <a:t>EXT | INN </a:t>
            </a:r>
            <a:r>
              <a:rPr lang="en-US" sz="1400" dirty="0" smtClean="0"/>
              <a:t>]  </a:t>
            </a:r>
            <a:r>
              <a:rPr lang="en-US" sz="1400" b="1" dirty="0" smtClean="0"/>
              <a:t>ARRAY</a:t>
            </a:r>
            <a:r>
              <a:rPr lang="en-US" sz="1400" dirty="0" smtClean="0"/>
              <a:t>  aname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 aname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,..., </a:t>
            </a:r>
            <a:r>
              <a:rPr lang="en-US" sz="1400" dirty="0" err="1" smtClean="0"/>
              <a:t>aname</a:t>
            </a:r>
            <a:r>
              <a:rPr lang="en-US" sz="1400" baseline="-25000" dirty="0" err="1" smtClean="0"/>
              <a:t>K</a:t>
            </a:r>
            <a:endParaRPr lang="ru-RU" sz="1400" dirty="0" smtClean="0"/>
          </a:p>
          <a:p>
            <a:r>
              <a:rPr lang="en-US" sz="1400" dirty="0" smtClean="0"/>
              <a:t>                               [ </a:t>
            </a:r>
            <a:r>
              <a:rPr lang="en-US" sz="1400" b="1" dirty="0" smtClean="0"/>
              <a:t>WITH</a:t>
            </a:r>
            <a:r>
              <a:rPr lang="en-US" sz="1400" dirty="0" smtClean="0"/>
              <a:t> quant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,quant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,...,</a:t>
            </a:r>
            <a:r>
              <a:rPr lang="en-US" sz="1400" dirty="0" err="1" smtClean="0"/>
              <a:t>quant</a:t>
            </a:r>
            <a:r>
              <a:rPr lang="en-US" sz="1400" baseline="-25000" dirty="0" err="1" smtClean="0"/>
              <a:t>k</a:t>
            </a:r>
            <a:r>
              <a:rPr lang="en-US" sz="1400" dirty="0" smtClean="0"/>
              <a:t> ]</a:t>
            </a:r>
            <a:endParaRPr lang="ru-RU" sz="1400" dirty="0" smtClean="0"/>
          </a:p>
          <a:p>
            <a:r>
              <a:rPr lang="en-US" sz="1400" dirty="0" smtClean="0"/>
              <a:t>                               [ </a:t>
            </a:r>
            <a:r>
              <a:rPr lang="en-US" sz="1400" b="1" dirty="0" smtClean="0"/>
              <a:t>WITHIN</a:t>
            </a:r>
            <a:r>
              <a:rPr lang="en-US" sz="1400" dirty="0" smtClean="0"/>
              <a:t> med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,med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,...,</a:t>
            </a:r>
            <a:r>
              <a:rPr lang="en-US" sz="1400" dirty="0" err="1" smtClean="0"/>
              <a:t>med</a:t>
            </a:r>
            <a:r>
              <a:rPr lang="en-US" sz="1400" baseline="-25000" dirty="0" err="1" smtClean="0"/>
              <a:t>k</a:t>
            </a:r>
            <a:r>
              <a:rPr lang="en-US" sz="1400" dirty="0" smtClean="0"/>
              <a:t> ]</a:t>
            </a:r>
            <a:endParaRPr lang="ru-RU" sz="1400" dirty="0" smtClean="0"/>
          </a:p>
          <a:p>
            <a:r>
              <a:rPr lang="en-US" sz="1400" b="1" dirty="0" smtClean="0"/>
              <a:t> </a:t>
            </a:r>
            <a:endParaRPr lang="ru-RU" sz="1400" dirty="0" smtClean="0"/>
          </a:p>
          <a:p>
            <a:r>
              <a:rPr lang="ru-RU" sz="1400" dirty="0" smtClean="0"/>
              <a:t>и обусловленного запуска для обеих форм: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   </a:t>
            </a:r>
            <a:r>
              <a:rPr lang="ru-RU" sz="1400" b="1" dirty="0" smtClean="0"/>
              <a:t>IF</a:t>
            </a:r>
            <a:r>
              <a:rPr lang="ru-RU" sz="1400" dirty="0" smtClean="0"/>
              <a:t> &lt;условие&gt; &lt;</a:t>
            </a:r>
            <a:r>
              <a:rPr lang="ru-RU" sz="1400" b="1" dirty="0" smtClean="0"/>
              <a:t>DO</a:t>
            </a:r>
            <a:r>
              <a:rPr lang="ru-RU" sz="1400" dirty="0" smtClean="0"/>
              <a:t>-запись&gt;</a:t>
            </a:r>
          </a:p>
          <a:p>
            <a:r>
              <a:rPr lang="ru-RU" sz="1400" dirty="0" smtClean="0"/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24549</TotalTime>
  <Words>3631</Words>
  <Application>Microsoft Office PowerPoint</Application>
  <PresentationFormat>Экран (4:3)</PresentationFormat>
  <Paragraphs>815</Paragraphs>
  <Slides>56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Тема Office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mynotebook</dc:creator>
  <cp:lastModifiedBy>Ejen</cp:lastModifiedBy>
  <cp:revision>1221</cp:revision>
  <dcterms:created xsi:type="dcterms:W3CDTF">2012-06-05T17:44:33Z</dcterms:created>
  <dcterms:modified xsi:type="dcterms:W3CDTF">2018-05-10T21:06:45Z</dcterms:modified>
</cp:coreProperties>
</file>